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bookmarkIdSeed="2">
  <p:sldMasterIdLst>
    <p:sldMasterId id="2147483648" r:id="rId4"/>
  </p:sldMasterIdLst>
  <p:notesMasterIdLst>
    <p:notesMasterId r:id="rId17"/>
  </p:notesMasterIdLst>
  <p:sldIdLst>
    <p:sldId id="446" r:id="rId5"/>
    <p:sldId id="259" r:id="rId6"/>
    <p:sldId id="448" r:id="rId7"/>
    <p:sldId id="449" r:id="rId8"/>
    <p:sldId id="460" r:id="rId9"/>
    <p:sldId id="461" r:id="rId10"/>
    <p:sldId id="451" r:id="rId11"/>
    <p:sldId id="453" r:id="rId12"/>
    <p:sldId id="462" r:id="rId13"/>
    <p:sldId id="455" r:id="rId14"/>
    <p:sldId id="456" r:id="rId15"/>
    <p:sldId id="265" r:id="rId16"/>
  </p:sldIdLst>
  <p:sldSz cx="13011150" cy="7315200"/>
  <p:notesSz cx="6858000" cy="9144000"/>
  <p:embeddedFontLst>
    <p:embeddedFont>
      <p:font typeface="Gotham Book" pitchFamily="50" charset="0"/>
      <p:regular r:id="rId18"/>
      <p:italic r:id="rId19"/>
    </p:embeddedFont>
    <p:embeddedFont>
      <p:font typeface="Gotham Medium" pitchFamily="50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CA19325-B0DA-4D04-B102-0E2CAAC575DA}">
          <p14:sldIdLst>
            <p14:sldId id="446"/>
            <p14:sldId id="259"/>
            <p14:sldId id="448"/>
            <p14:sldId id="449"/>
            <p14:sldId id="460"/>
            <p14:sldId id="461"/>
            <p14:sldId id="451"/>
            <p14:sldId id="453"/>
            <p14:sldId id="462"/>
            <p14:sldId id="455"/>
            <p14:sldId id="456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8B"/>
    <a:srgbClr val="01A0C7"/>
    <a:srgbClr val="00A1C7"/>
    <a:srgbClr val="01A2C7"/>
    <a:srgbClr val="00A1C6"/>
    <a:srgbClr val="01A2C8"/>
    <a:srgbClr val="00A2C6"/>
    <a:srgbClr val="34B5D6"/>
    <a:srgbClr val="31B5D7"/>
    <a:srgbClr val="2FB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938FBC-A648-4D0E-8CC6-643724D4B473}" v="5" dt="2024-01-24T21:44:53.112"/>
    <p1510:client id="{A619A316-0B04-3597-C238-3F8A13899621}" v="4" dt="2024-01-25T12:27:21.786"/>
    <p1510:client id="{FD5591C5-755D-CECA-CC66-0EFE98F5EFB8}" v="66" dt="2024-01-25T15:30:10.957"/>
  </p1510:revLst>
</p1510:revInfo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  <a:tcStyle>
        <a:tcBdr/>
      </a:tc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  <a:tcStyle>
        <a:tcBdr/>
      </a:tc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tcBdr/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tcBdr/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 autoAdjust="0"/>
    <p:restoredTop sz="90611" autoAdjust="0"/>
  </p:normalViewPr>
  <p:slideViewPr>
    <p:cSldViewPr snapToGrid="0">
      <p:cViewPr varScale="1">
        <p:scale>
          <a:sx n="71" d="100"/>
          <a:sy n="71" d="100"/>
        </p:scale>
        <p:origin x="690" y="7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otham Medium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otham Medium" pitchFamily="50" charset="0"/>
              </a:defRPr>
            </a:lvl1pPr>
          </a:lstStyle>
          <a:p>
            <a:fld id="{1D0A429A-90FE-4F33-893D-5F2AADB556A3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otham Medium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otham Medium" pitchFamily="50" charset="0"/>
              </a:defRPr>
            </a:lvl1pPr>
          </a:lstStyle>
          <a:p>
            <a:fld id="{4F38AFD9-D5DB-4A47-A4BE-251B4DF141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otham Medium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otham Medium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otham Medium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otham Medium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otham Medium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 dirty="0">
                <a:ea typeface="+mn-ea"/>
                <a:cs typeface="Gotham Medium" pitchFamily="50" charset="0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7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37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 dirty="0">
              <a:ea typeface="+mn-ea"/>
              <a:cs typeface="Gotham Medium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8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02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3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2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00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ea typeface="+mn-ea"/>
                <a:cs typeface="Gotham Medium" pitchFamily="50" charset="0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2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en-US" smtClean="0"/>
              <a:t>1/25/2024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Medium" pitchFamily="50" charset="0"/>
              </a:defRPr>
            </a:lvl1pPr>
          </a:lstStyle>
          <a:p>
            <a:fld id="{20532436-246E-C341-8F9A-0B4F34C07184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50" charset="0"/>
              </a:defRPr>
            </a:lvl1pPr>
          </a:lstStyle>
          <a:p>
            <a:fld id="{DF6943E6-0357-1B40-8726-50F09ABBA8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9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otham Medium" pitchFamily="50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otham Medium" pitchFamily="50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Medium" pitchFamily="50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Medium" pitchFamily="50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Medium" pitchFamily="50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Medium" pitchFamily="50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Untitled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08A27B-066A-84EA-D313-797B9AF05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3" b="8263"/>
          <a:stretch/>
        </p:blipFill>
        <p:spPr>
          <a:xfrm>
            <a:off x="0" y="0"/>
            <a:ext cx="13153291" cy="7315200"/>
          </a:xfrm>
          <a:prstGeom prst="rect">
            <a:avLst/>
          </a:prstGeom>
        </p:spPr>
      </p:pic>
      <p:pic>
        <p:nvPicPr>
          <p:cNvPr id="3" name="Shape-14 copy 1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-1074885" y="1009109"/>
            <a:ext cx="4885191" cy="2787029"/>
          </a:xfrm>
          <a:prstGeom prst="rect">
            <a:avLst/>
          </a:prstGeom>
        </p:spPr>
      </p:pic>
      <p:pic>
        <p:nvPicPr>
          <p:cNvPr id="4" name="Shape-14"/>
          <p:cNvPicPr/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-324184" y="324183"/>
            <a:ext cx="4122223" cy="3473854"/>
          </a:xfrm>
          <a:prstGeom prst="rect">
            <a:avLst/>
          </a:prstGeom>
        </p:spPr>
      </p:pic>
      <p:pic>
        <p:nvPicPr>
          <p:cNvPr id="5" name="Vertical_RGB_294_White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-10956" y="-183606"/>
            <a:ext cx="2230930" cy="1908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B06FC0-8B5F-0C93-5A6F-135A26B253F9}"/>
              </a:ext>
            </a:extLst>
          </p:cNvPr>
          <p:cNvSpPr txBox="1"/>
          <p:nvPr/>
        </p:nvSpPr>
        <p:spPr>
          <a:xfrm>
            <a:off x="3138854" y="3379149"/>
            <a:ext cx="6582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otham Medium" pitchFamily="50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BC0F6-92E3-DB95-C6E1-209E5BAA515F}"/>
              </a:ext>
            </a:extLst>
          </p:cNvPr>
          <p:cNvSpPr txBox="1"/>
          <p:nvPr/>
        </p:nvSpPr>
        <p:spPr>
          <a:xfrm>
            <a:off x="3138854" y="3379149"/>
            <a:ext cx="6582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otham Medium" pitchFamily="50" charset="0"/>
              </a:rPr>
              <a:t> </a:t>
            </a:r>
          </a:p>
        </p:txBody>
      </p:sp>
      <p:pic>
        <p:nvPicPr>
          <p:cNvPr id="16" name="Picture 15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9EDD4994-0AEE-1D42-92FE-E55ECE7F4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12" y="120392"/>
            <a:ext cx="3190638" cy="414783"/>
          </a:xfrm>
          <a:prstGeom prst="rect">
            <a:avLst/>
          </a:prstGeom>
        </p:spPr>
      </p:pic>
      <p:sp>
        <p:nvSpPr>
          <p:cNvPr id="2" name="Body text copy copy 59">
            <a:extLst>
              <a:ext uri="{FF2B5EF4-FFF2-40B4-BE49-F238E27FC236}">
                <a16:creationId xmlns:a16="http://schemas.microsoft.com/office/drawing/2014/main" id="{FFF2E076-455D-F202-CAEA-F933DFE3F0AA}"/>
              </a:ext>
            </a:extLst>
          </p:cNvPr>
          <p:cNvSpPr/>
          <p:nvPr/>
        </p:nvSpPr>
        <p:spPr>
          <a:xfrm>
            <a:off x="0" y="6985840"/>
            <a:ext cx="2209019" cy="36933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Photo by Amit </a:t>
            </a:r>
            <a:r>
              <a:rPr lang="en-US" sz="1000" dirty="0" err="1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Rudro</a:t>
            </a:r>
            <a:r>
              <a:rPr lang="en-US" sz="1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 for CRS</a:t>
            </a:r>
            <a:endParaRPr sz="10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6" name="Picture 5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F5F0FC55-9946-11EF-0805-F9E901C45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0884" y="4242699"/>
            <a:ext cx="5902406" cy="2362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F73E01-FCAB-79A1-E36E-E5C59C15EA12}"/>
              </a:ext>
            </a:extLst>
          </p:cNvPr>
          <p:cNvSpPr txBox="1"/>
          <p:nvPr/>
        </p:nvSpPr>
        <p:spPr>
          <a:xfrm>
            <a:off x="7381835" y="4242699"/>
            <a:ext cx="593940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tham Medium"/>
              </a:rPr>
              <a:t>Volunteer Assignment Debrief</a:t>
            </a:r>
          </a:p>
          <a:p>
            <a:endParaRPr lang="en-US" sz="1200" dirty="0">
              <a:solidFill>
                <a:schemeClr val="bg1"/>
              </a:solidFill>
              <a:latin typeface="Gotham Medium"/>
            </a:endParaRPr>
          </a:p>
          <a:p>
            <a:r>
              <a:rPr lang="en-US" sz="2000" dirty="0">
                <a:solidFill>
                  <a:schemeClr val="bg1"/>
                </a:solidFill>
                <a:latin typeface="Gotham Medium"/>
              </a:rPr>
              <a:t>Volunteer Name: </a:t>
            </a:r>
          </a:p>
          <a:p>
            <a:r>
              <a:rPr lang="en-US" sz="2000" dirty="0">
                <a:solidFill>
                  <a:schemeClr val="bg1"/>
                </a:solidFill>
                <a:latin typeface="Gotham Medium"/>
              </a:rPr>
              <a:t>SOW no: </a:t>
            </a:r>
          </a:p>
          <a:p>
            <a:r>
              <a:rPr lang="en-US" sz="2000" dirty="0">
                <a:solidFill>
                  <a:schemeClr val="bg1"/>
                </a:solidFill>
                <a:latin typeface="Gotham Medium"/>
              </a:rPr>
              <a:t>Date</a:t>
            </a:r>
            <a:endParaRPr lang="en-US" sz="2000" dirty="0">
              <a:solidFill>
                <a:schemeClr val="bg1"/>
              </a:solidFill>
              <a:latin typeface="Gotham Medium" pitchFamily="50" charset="0"/>
            </a:endParaRPr>
          </a:p>
        </p:txBody>
      </p:sp>
      <p:pic>
        <p:nvPicPr>
          <p:cNvPr id="9" name="CRS Logo Tag Eng Rev Cool CMYK">
            <a:extLst>
              <a:ext uri="{FF2B5EF4-FFF2-40B4-BE49-F238E27FC236}">
                <a16:creationId xmlns:a16="http://schemas.microsoft.com/office/drawing/2014/main" id="{08C62263-B322-DFA7-094E-60303CE835AA}"/>
              </a:ext>
            </a:extLst>
          </p:cNvPr>
          <p:cNvPicPr/>
          <p:nvPr/>
        </p:nvPicPr>
        <p:blipFill rotWithShape="1">
          <a:blip r:embed="rId9"/>
          <a:srcRect b="11640"/>
          <a:stretch/>
        </p:blipFill>
        <p:spPr>
          <a:xfrm>
            <a:off x="288168" y="1532263"/>
            <a:ext cx="1282336" cy="672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9407A6-49DB-347C-E4DB-33574AABCA2A}"/>
              </a:ext>
            </a:extLst>
          </p:cNvPr>
          <p:cNvSpPr txBox="1"/>
          <p:nvPr/>
        </p:nvSpPr>
        <p:spPr>
          <a:xfrm>
            <a:off x="8864295" y="1754284"/>
            <a:ext cx="4089219" cy="230832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otham Book"/>
                <a:cs typeface="Gotham Book" pitchFamily="50" charset="0"/>
              </a:rPr>
              <a:t>Dear Volunteer, we kindly ask you to replace this image and others in the presentation template with ones from your assignment! 😊</a:t>
            </a:r>
          </a:p>
          <a:p>
            <a:endParaRPr lang="en-US" dirty="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Gotham Book" pitchFamily="50" charset="0"/>
                <a:cs typeface="Gotham Book" pitchFamily="50" charset="0"/>
              </a:rPr>
              <a:t>You can do so by right-clicking on the image and selecting the change picture option. </a:t>
            </a:r>
          </a:p>
        </p:txBody>
      </p:sp>
    </p:spTree>
    <p:extLst>
      <p:ext uri="{BB962C8B-B14F-4D97-AF65-F5344CB8AC3E}">
        <p14:creationId xmlns:p14="http://schemas.microsoft.com/office/powerpoint/2010/main" val="4099375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28" name="Body text copy">
            <a:extLst>
              <a:ext uri="{FF2B5EF4-FFF2-40B4-BE49-F238E27FC236}">
                <a16:creationId xmlns:a16="http://schemas.microsoft.com/office/drawing/2014/main" id="{2CCEE3FD-BFB1-EA7B-6445-9DB921128AC9}"/>
              </a:ext>
            </a:extLst>
          </p:cNvPr>
          <p:cNvSpPr/>
          <p:nvPr/>
        </p:nvSpPr>
        <p:spPr>
          <a:xfrm>
            <a:off x="9582358" y="1003505"/>
            <a:ext cx="1968294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endParaRPr sz="1200" dirty="0">
              <a:solidFill>
                <a:srgbClr val="00468B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738898" y="646855"/>
            <a:ext cx="11788382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742950" indent="-742950">
              <a:buFont typeface="+mj-lt"/>
              <a:buAutoNum type="arabicPeriod" startAt="6"/>
            </a:pPr>
            <a:r>
              <a:rPr lang="en-US" sz="3800" spc="75" dirty="0">
                <a:solidFill>
                  <a:srgbClr val="00A2C7"/>
                </a:solidFill>
                <a:latin typeface="Gotham Book"/>
                <a:cs typeface="Times"/>
              </a:rPr>
              <a:t>Recommended future volunteer assistance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9DB29-9609-4099-E238-2F7617649A56}"/>
              </a:ext>
            </a:extLst>
          </p:cNvPr>
          <p:cNvSpPr txBox="1"/>
          <p:nvPr/>
        </p:nvSpPr>
        <p:spPr>
          <a:xfrm>
            <a:off x="738898" y="1759063"/>
            <a:ext cx="7189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Click to add text </a:t>
            </a:r>
          </a:p>
        </p:txBody>
      </p:sp>
      <p:pic>
        <p:nvPicPr>
          <p:cNvPr id="2" name="Picture 1" descr="Two men standing in a field talking to a cow&#10;&#10;Description automatically generated">
            <a:extLst>
              <a:ext uri="{FF2B5EF4-FFF2-40B4-BE49-F238E27FC236}">
                <a16:creationId xmlns:a16="http://schemas.microsoft.com/office/drawing/2014/main" id="{9BA01857-5181-75AC-46D2-BFA5AA8B2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380" y="4324348"/>
            <a:ext cx="4392570" cy="2930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3A97BE-7F29-4971-BF16-866F860841E4}"/>
              </a:ext>
            </a:extLst>
          </p:cNvPr>
          <p:cNvSpPr txBox="1"/>
          <p:nvPr/>
        </p:nvSpPr>
        <p:spPr>
          <a:xfrm>
            <a:off x="10566505" y="7008998"/>
            <a:ext cx="543299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Photo by </a:t>
            </a:r>
            <a:r>
              <a:rPr lang="en-US" sz="1000" dirty="0" err="1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Mountaga</a:t>
            </a:r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Drame</a:t>
            </a:r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 for CRS</a:t>
            </a:r>
          </a:p>
        </p:txBody>
      </p:sp>
    </p:spTree>
    <p:extLst>
      <p:ext uri="{BB962C8B-B14F-4D97-AF65-F5344CB8AC3E}">
        <p14:creationId xmlns:p14="http://schemas.microsoft.com/office/powerpoint/2010/main" val="3109291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738898" y="646855"/>
            <a:ext cx="11370540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742950" indent="-742950">
              <a:buFont typeface="+mj-lt"/>
              <a:buAutoNum type="arabicPeriod" startAt="7"/>
            </a:pPr>
            <a:r>
              <a:rPr lang="en-US" sz="3600" spc="75" dirty="0">
                <a:solidFill>
                  <a:srgbClr val="00A2C7"/>
                </a:solidFill>
                <a:latin typeface="Gotham Book"/>
                <a:cs typeface="Times"/>
              </a:rPr>
              <a:t>Assignment-related recommendations for the CRS F2F program or other stakeholders </a:t>
            </a:r>
            <a:endParaRPr lang="en-US" sz="1600" spc="75" dirty="0">
              <a:solidFill>
                <a:srgbClr val="00A2C7"/>
              </a:solidFill>
              <a:latin typeface="Gotham Book"/>
              <a:cs typeface="Time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9DB29-9609-4099-E238-2F7617649A56}"/>
              </a:ext>
            </a:extLst>
          </p:cNvPr>
          <p:cNvSpPr txBox="1"/>
          <p:nvPr/>
        </p:nvSpPr>
        <p:spPr>
          <a:xfrm>
            <a:off x="738898" y="2332606"/>
            <a:ext cx="7189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Click to add text </a:t>
            </a:r>
          </a:p>
        </p:txBody>
      </p:sp>
      <p:pic>
        <p:nvPicPr>
          <p:cNvPr id="2" name="Picture 1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82913A20-861C-31AF-D8DF-094F32EEC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267"/>
          <a:stretch/>
        </p:blipFill>
        <p:spPr>
          <a:xfrm>
            <a:off x="9614064" y="3840479"/>
            <a:ext cx="3392656" cy="3344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94928-A33F-29CD-ABA1-9FA86D7061DD}"/>
              </a:ext>
            </a:extLst>
          </p:cNvPr>
          <p:cNvSpPr txBox="1"/>
          <p:nvPr/>
        </p:nvSpPr>
        <p:spPr>
          <a:xfrm>
            <a:off x="9850420" y="6938349"/>
            <a:ext cx="543299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Photo by </a:t>
            </a:r>
            <a:r>
              <a:rPr lang="en-US" sz="1000" dirty="0" err="1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Mountaga</a:t>
            </a:r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Drame</a:t>
            </a:r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 for CRS</a:t>
            </a:r>
          </a:p>
        </p:txBody>
      </p:sp>
    </p:spTree>
    <p:extLst>
      <p:ext uri="{BB962C8B-B14F-4D97-AF65-F5344CB8AC3E}">
        <p14:creationId xmlns:p14="http://schemas.microsoft.com/office/powerpoint/2010/main" val="500363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ervice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E6E03E-F3D1-2AA5-887D-9A99E60F3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145959" y="-82062"/>
            <a:ext cx="13157109" cy="7397262"/>
          </a:xfrm>
          <a:prstGeom prst="rect">
            <a:avLst/>
          </a:prstGeom>
        </p:spPr>
      </p:pic>
      <p:pic>
        <p:nvPicPr>
          <p:cNvPr id="8" name="Shape-14 copy 1">
            <a:extLst>
              <a:ext uri="{FF2B5EF4-FFF2-40B4-BE49-F238E27FC236}">
                <a16:creationId xmlns:a16="http://schemas.microsoft.com/office/drawing/2014/main" id="{151046BE-A57C-480E-9335-32CC7FC74AB2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 flipH="1" flipV="1">
            <a:off x="8941784" y="3208562"/>
            <a:ext cx="5230444" cy="2982832"/>
          </a:xfrm>
          <a:prstGeom prst="rect">
            <a:avLst/>
          </a:prstGeom>
        </p:spPr>
      </p:pic>
      <p:pic>
        <p:nvPicPr>
          <p:cNvPr id="9" name="Shape-14">
            <a:extLst>
              <a:ext uri="{FF2B5EF4-FFF2-40B4-BE49-F238E27FC236}">
                <a16:creationId xmlns:a16="http://schemas.microsoft.com/office/drawing/2014/main" id="{EC9A570D-2B08-CF55-C456-204A00E6AB6D}"/>
              </a:ext>
            </a:extLst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 rot="5400000" flipH="1" flipV="1">
            <a:off x="8998519" y="3249345"/>
            <a:ext cx="4413130" cy="3718579"/>
          </a:xfrm>
          <a:prstGeom prst="rect">
            <a:avLst/>
          </a:prstGeom>
        </p:spPr>
      </p:pic>
      <p:pic>
        <p:nvPicPr>
          <p:cNvPr id="10" name="CRS Logo Tag Eng Rev Cool CMYK">
            <a:extLst>
              <a:ext uri="{FF2B5EF4-FFF2-40B4-BE49-F238E27FC236}">
                <a16:creationId xmlns:a16="http://schemas.microsoft.com/office/drawing/2014/main" id="{836A5169-FD17-1762-1E24-779F68F67B6C}"/>
              </a:ext>
            </a:extLst>
          </p:cNvPr>
          <p:cNvPicPr/>
          <p:nvPr/>
        </p:nvPicPr>
        <p:blipFill rotWithShape="1">
          <a:blip r:embed="rId6"/>
          <a:srcRect b="11640"/>
          <a:stretch/>
        </p:blipFill>
        <p:spPr>
          <a:xfrm>
            <a:off x="11585681" y="5930900"/>
            <a:ext cx="1282336" cy="672479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83A4345E-5ADD-4698-8890-5F1F30648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505" y="6774071"/>
            <a:ext cx="2849512" cy="370437"/>
          </a:xfrm>
          <a:prstGeom prst="rect">
            <a:avLst/>
          </a:prstGeom>
        </p:spPr>
      </p:pic>
      <p:sp>
        <p:nvSpPr>
          <p:cNvPr id="2" name="Body text copy copy 59">
            <a:extLst>
              <a:ext uri="{FF2B5EF4-FFF2-40B4-BE49-F238E27FC236}">
                <a16:creationId xmlns:a16="http://schemas.microsoft.com/office/drawing/2014/main" id="{6334FC3C-6ED5-F1E4-12B4-8BD7677D0F8C}"/>
              </a:ext>
            </a:extLst>
          </p:cNvPr>
          <p:cNvSpPr/>
          <p:nvPr/>
        </p:nvSpPr>
        <p:spPr>
          <a:xfrm>
            <a:off x="-145959" y="6959841"/>
            <a:ext cx="2209019" cy="36933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Photo by Holly Powers/CRS</a:t>
            </a:r>
            <a:endParaRPr sz="10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21" name="Picture 20" descr="A close up of a thank you&#10;&#10;Description automatically generated">
            <a:extLst>
              <a:ext uri="{FF2B5EF4-FFF2-40B4-BE49-F238E27FC236}">
                <a16:creationId xmlns:a16="http://schemas.microsoft.com/office/drawing/2014/main" id="{3AC3BA26-0FCE-4F65-B4F7-5FBAA6CCFD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9723" b="27796"/>
          <a:stretch/>
        </p:blipFill>
        <p:spPr>
          <a:xfrm>
            <a:off x="8643848" y="126283"/>
            <a:ext cx="4224169" cy="1171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240BD-CC9E-F31D-3773-26AA001AB4C9}"/>
              </a:ext>
            </a:extLst>
          </p:cNvPr>
          <p:cNvSpPr txBox="1"/>
          <p:nvPr/>
        </p:nvSpPr>
        <p:spPr>
          <a:xfrm>
            <a:off x="8643848" y="1626275"/>
            <a:ext cx="408921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otham Book" pitchFamily="50" charset="0"/>
                <a:cs typeface="Gotham Book" pitchFamily="50" charset="0"/>
              </a:rPr>
              <a:t>Dear Volunteer, we kindly ask you to replace this image with one from your assignment! 😊</a:t>
            </a:r>
          </a:p>
          <a:p>
            <a:endParaRPr lang="en-US" dirty="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Gotham Book" pitchFamily="50" charset="0"/>
                <a:cs typeface="Gotham Book" pitchFamily="50" charset="0"/>
              </a:rPr>
              <a:t>You can do so by right-clicking on the image and selecting the change picture option. </a:t>
            </a:r>
          </a:p>
        </p:txBody>
      </p:sp>
    </p:spTree>
    <p:extLst>
      <p:ext uri="{BB962C8B-B14F-4D97-AF65-F5344CB8AC3E}">
        <p14:creationId xmlns:p14="http://schemas.microsoft.com/office/powerpoint/2010/main" val="290118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28" name="Body text copy">
            <a:extLst>
              <a:ext uri="{FF2B5EF4-FFF2-40B4-BE49-F238E27FC236}">
                <a16:creationId xmlns:a16="http://schemas.microsoft.com/office/drawing/2014/main" id="{2CCEE3FD-BFB1-EA7B-6445-9DB921128AC9}"/>
              </a:ext>
            </a:extLst>
          </p:cNvPr>
          <p:cNvSpPr/>
          <p:nvPr/>
        </p:nvSpPr>
        <p:spPr>
          <a:xfrm>
            <a:off x="9582358" y="1003505"/>
            <a:ext cx="1968294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endParaRPr sz="1200" dirty="0">
              <a:solidFill>
                <a:srgbClr val="00468B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738898" y="646855"/>
            <a:ext cx="6023855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r>
              <a:rPr lang="en-US" sz="3800" spc="75" dirty="0">
                <a:solidFill>
                  <a:srgbClr val="00A2C7"/>
                </a:solidFill>
                <a:latin typeface="Gotham Book"/>
                <a:cs typeface="Times"/>
              </a:rPr>
              <a:t>Assignment details</a:t>
            </a:r>
            <a:endParaRPr lang="en-US" dirty="0">
              <a:latin typeface="Gotham Boo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E9051-DC0C-48FD-A12D-EA7DC416D060}"/>
              </a:ext>
            </a:extLst>
          </p:cNvPr>
          <p:cNvSpPr txBox="1"/>
          <p:nvPr/>
        </p:nvSpPr>
        <p:spPr>
          <a:xfrm>
            <a:off x="738897" y="1759063"/>
            <a:ext cx="1091317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Volunteer Name: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State of Origin: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Occupation: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Assignment Title: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SOW #: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Host Organization: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Assignment Dates: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Presentation Date:</a:t>
            </a:r>
          </a:p>
        </p:txBody>
      </p:sp>
      <p:pic>
        <p:nvPicPr>
          <p:cNvPr id="3" name="Picture 2" descr="A couple of women in straw hats&#10;&#10;Description automatically generated">
            <a:extLst>
              <a:ext uri="{FF2B5EF4-FFF2-40B4-BE49-F238E27FC236}">
                <a16:creationId xmlns:a16="http://schemas.microsoft.com/office/drawing/2014/main" id="{0A19EB9E-B6AB-81FF-5284-070DC9C5D8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06" r="20944"/>
          <a:stretch/>
        </p:blipFill>
        <p:spPr>
          <a:xfrm>
            <a:off x="9115220" y="3635087"/>
            <a:ext cx="3737313" cy="3593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F7459-332B-52F0-1D01-337063FE6676}"/>
              </a:ext>
            </a:extLst>
          </p:cNvPr>
          <p:cNvSpPr txBox="1"/>
          <p:nvPr/>
        </p:nvSpPr>
        <p:spPr>
          <a:xfrm>
            <a:off x="9115220" y="7037852"/>
            <a:ext cx="543299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Photo by </a:t>
            </a:r>
            <a:r>
              <a:rPr lang="en-US" sz="1000" dirty="0" err="1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Mountaga</a:t>
            </a:r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Drame</a:t>
            </a:r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 for CRS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28" name="Body text copy">
            <a:extLst>
              <a:ext uri="{FF2B5EF4-FFF2-40B4-BE49-F238E27FC236}">
                <a16:creationId xmlns:a16="http://schemas.microsoft.com/office/drawing/2014/main" id="{2CCEE3FD-BFB1-EA7B-6445-9DB921128AC9}"/>
              </a:ext>
            </a:extLst>
          </p:cNvPr>
          <p:cNvSpPr/>
          <p:nvPr/>
        </p:nvSpPr>
        <p:spPr>
          <a:xfrm>
            <a:off x="9582358" y="1003505"/>
            <a:ext cx="1968294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endParaRPr sz="1200" dirty="0">
              <a:solidFill>
                <a:srgbClr val="00468B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738898" y="646855"/>
            <a:ext cx="10952359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742950" indent="-742950">
              <a:buFont typeface="+mj-lt"/>
              <a:buAutoNum type="arabicPeriod"/>
            </a:pPr>
            <a:r>
              <a:rPr lang="en-US" sz="3800" spc="75" dirty="0">
                <a:solidFill>
                  <a:srgbClr val="00A2C7"/>
                </a:solidFill>
                <a:latin typeface="Gotham Book"/>
                <a:cs typeface="Times"/>
              </a:rPr>
              <a:t>Host Organization Problem Statement </a:t>
            </a:r>
            <a:endParaRPr lang="en-US" dirty="0">
              <a:latin typeface="Gotham Boo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109E8-599F-D861-412C-C04D67205D44}"/>
              </a:ext>
            </a:extLst>
          </p:cNvPr>
          <p:cNvSpPr txBox="1"/>
          <p:nvPr/>
        </p:nvSpPr>
        <p:spPr>
          <a:xfrm>
            <a:off x="738898" y="1759063"/>
            <a:ext cx="7189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Click to add text </a:t>
            </a:r>
          </a:p>
        </p:txBody>
      </p:sp>
      <p:pic>
        <p:nvPicPr>
          <p:cNvPr id="4" name="Picture 3" descr="A person holding a bottle of liquid&#10;&#10;Description automatically generated">
            <a:extLst>
              <a:ext uri="{FF2B5EF4-FFF2-40B4-BE49-F238E27FC236}">
                <a16:creationId xmlns:a16="http://schemas.microsoft.com/office/drawing/2014/main" id="{C85D3D44-3EFD-8FB9-9B5D-7A8FAFBC4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71" y="4754880"/>
            <a:ext cx="3704504" cy="2472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C6668-9D08-5AD8-F5BE-58246468AB62}"/>
              </a:ext>
            </a:extLst>
          </p:cNvPr>
          <p:cNvSpPr txBox="1"/>
          <p:nvPr/>
        </p:nvSpPr>
        <p:spPr>
          <a:xfrm>
            <a:off x="198071" y="7018995"/>
            <a:ext cx="684290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Photo by </a:t>
            </a:r>
            <a:r>
              <a:rPr lang="en-US" sz="1000" dirty="0" err="1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Mountaga</a:t>
            </a:r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Drame</a:t>
            </a:r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 for CRS</a:t>
            </a:r>
          </a:p>
        </p:txBody>
      </p:sp>
    </p:spTree>
    <p:extLst>
      <p:ext uri="{BB962C8B-B14F-4D97-AF65-F5344CB8AC3E}">
        <p14:creationId xmlns:p14="http://schemas.microsoft.com/office/powerpoint/2010/main" val="1833276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28" name="Body text copy">
            <a:extLst>
              <a:ext uri="{FF2B5EF4-FFF2-40B4-BE49-F238E27FC236}">
                <a16:creationId xmlns:a16="http://schemas.microsoft.com/office/drawing/2014/main" id="{2CCEE3FD-BFB1-EA7B-6445-9DB921128AC9}"/>
              </a:ext>
            </a:extLst>
          </p:cNvPr>
          <p:cNvSpPr/>
          <p:nvPr/>
        </p:nvSpPr>
        <p:spPr>
          <a:xfrm>
            <a:off x="9582358" y="1003505"/>
            <a:ext cx="1968294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endParaRPr sz="1200" dirty="0">
              <a:solidFill>
                <a:srgbClr val="00468B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738898" y="646855"/>
            <a:ext cx="10952359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742950" indent="-742950">
              <a:buFont typeface="+mj-lt"/>
              <a:buAutoNum type="arabicPeriod" startAt="2"/>
            </a:pPr>
            <a:r>
              <a:rPr lang="en-US" sz="3800" spc="75" dirty="0">
                <a:solidFill>
                  <a:srgbClr val="00A2C7"/>
                </a:solidFill>
                <a:latin typeface="Gotham Book"/>
                <a:cs typeface="Times"/>
              </a:rPr>
              <a:t>Assignment Objectives as in SOW</a:t>
            </a:r>
            <a:endParaRPr lang="en-US" dirty="0">
              <a:latin typeface="Gotham Book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3D63971-9E5E-0BE2-D8D5-0D233D998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660445"/>
              </p:ext>
            </p:extLst>
          </p:nvPr>
        </p:nvGraphicFramePr>
        <p:xfrm>
          <a:off x="546143" y="1575005"/>
          <a:ext cx="11510873" cy="5177063"/>
        </p:xfrm>
        <a:graphic>
          <a:graphicData uri="http://schemas.openxmlformats.org/drawingml/2006/table">
            <a:tbl>
              <a:tblPr firstRow="1" firstCol="1" bandRow="1">
                <a:tableStyleId>{ECEABFD6-DEF5-4B08-A064-399E52D03A91}</a:tableStyleId>
              </a:tblPr>
              <a:tblGrid>
                <a:gridCol w="4456931">
                  <a:extLst>
                    <a:ext uri="{9D8B030D-6E8A-4147-A177-3AD203B41FA5}">
                      <a16:colId xmlns:a16="http://schemas.microsoft.com/office/drawing/2014/main" val="1551362980"/>
                    </a:ext>
                  </a:extLst>
                </a:gridCol>
                <a:gridCol w="7053942">
                  <a:extLst>
                    <a:ext uri="{9D8B030D-6E8A-4147-A177-3AD203B41FA5}">
                      <a16:colId xmlns:a16="http://schemas.microsoft.com/office/drawing/2014/main" val="4152678434"/>
                    </a:ext>
                  </a:extLst>
                </a:gridCol>
              </a:tblGrid>
              <a:tr h="1417671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Gotham Book" pitchFamily="50" charset="0"/>
                          <a:ea typeface="Calibri" panose="020F0502020204030204" pitchFamily="34" charset="0"/>
                          <a:cs typeface="Gotham Book" pitchFamily="50" charset="0"/>
                        </a:rPr>
                        <a:t>Objective 1 in your SOW 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ea typeface="Calibri" panose="020F0502020204030204" pitchFamily="34" charset="0"/>
                          <a:cs typeface="Gotham Book" pitchFamily="50" charset="0"/>
                        </a:rPr>
                        <a:t>Type objective here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140920"/>
                  </a:ext>
                </a:extLst>
              </a:tr>
              <a:tr h="963120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Progress with the objective: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 </a:t>
                      </a:r>
                      <a:endParaRPr lang="en-US" sz="180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8646342"/>
                  </a:ext>
                </a:extLst>
              </a:tr>
              <a:tr h="12560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Describe how gender was considered when preparing and implementing the activities of this objective: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 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8320103"/>
                  </a:ext>
                </a:extLst>
              </a:tr>
              <a:tr h="134480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Recommendations: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709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416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28" name="Body text copy">
            <a:extLst>
              <a:ext uri="{FF2B5EF4-FFF2-40B4-BE49-F238E27FC236}">
                <a16:creationId xmlns:a16="http://schemas.microsoft.com/office/drawing/2014/main" id="{2CCEE3FD-BFB1-EA7B-6445-9DB921128AC9}"/>
              </a:ext>
            </a:extLst>
          </p:cNvPr>
          <p:cNvSpPr/>
          <p:nvPr/>
        </p:nvSpPr>
        <p:spPr>
          <a:xfrm>
            <a:off x="9582358" y="1003505"/>
            <a:ext cx="1968294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endParaRPr sz="1200" dirty="0">
              <a:solidFill>
                <a:srgbClr val="00468B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738898" y="646855"/>
            <a:ext cx="10952359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742950" indent="-742950">
              <a:buFont typeface="+mj-lt"/>
              <a:buAutoNum type="arabicPeriod" startAt="2"/>
            </a:pPr>
            <a:r>
              <a:rPr lang="en-US" sz="3800" spc="75" dirty="0">
                <a:solidFill>
                  <a:srgbClr val="00A2C7"/>
                </a:solidFill>
                <a:latin typeface="Gotham Book"/>
                <a:cs typeface="Times"/>
              </a:rPr>
              <a:t>Assignment Objectives as in SOW</a:t>
            </a:r>
            <a:endParaRPr lang="en-US" dirty="0">
              <a:latin typeface="Gotham Book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3D63971-9E5E-0BE2-D8D5-0D233D998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434954"/>
              </p:ext>
            </p:extLst>
          </p:nvPr>
        </p:nvGraphicFramePr>
        <p:xfrm>
          <a:off x="546143" y="1575005"/>
          <a:ext cx="11510873" cy="5177063"/>
        </p:xfrm>
        <a:graphic>
          <a:graphicData uri="http://schemas.openxmlformats.org/drawingml/2006/table">
            <a:tbl>
              <a:tblPr firstRow="1" firstCol="1" bandRow="1">
                <a:tableStyleId>{ECEABFD6-DEF5-4B08-A064-399E52D03A91}</a:tableStyleId>
              </a:tblPr>
              <a:tblGrid>
                <a:gridCol w="4456931">
                  <a:extLst>
                    <a:ext uri="{9D8B030D-6E8A-4147-A177-3AD203B41FA5}">
                      <a16:colId xmlns:a16="http://schemas.microsoft.com/office/drawing/2014/main" val="1551362980"/>
                    </a:ext>
                  </a:extLst>
                </a:gridCol>
                <a:gridCol w="7053942">
                  <a:extLst>
                    <a:ext uri="{9D8B030D-6E8A-4147-A177-3AD203B41FA5}">
                      <a16:colId xmlns:a16="http://schemas.microsoft.com/office/drawing/2014/main" val="4152678434"/>
                    </a:ext>
                  </a:extLst>
                </a:gridCol>
              </a:tblGrid>
              <a:tr h="1417671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Gotham Book" pitchFamily="50" charset="0"/>
                          <a:ea typeface="Calibri" panose="020F0502020204030204" pitchFamily="34" charset="0"/>
                          <a:cs typeface="Gotham Book" pitchFamily="50" charset="0"/>
                        </a:rPr>
                        <a:t>Objective 2 in your SOW 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ea typeface="Calibri" panose="020F0502020204030204" pitchFamily="34" charset="0"/>
                          <a:cs typeface="Gotham Book" pitchFamily="50" charset="0"/>
                        </a:rPr>
                        <a:t>Type objective here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140920"/>
                  </a:ext>
                </a:extLst>
              </a:tr>
              <a:tr h="963120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Progress with the objective: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 </a:t>
                      </a:r>
                      <a:endParaRPr lang="en-US" sz="180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8646342"/>
                  </a:ext>
                </a:extLst>
              </a:tr>
              <a:tr h="12560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Describe how gender was considered when preparing and implementing the activities of this objective: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 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8320103"/>
                  </a:ext>
                </a:extLst>
              </a:tr>
              <a:tr h="134480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Recommendations: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709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10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28" name="Body text copy">
            <a:extLst>
              <a:ext uri="{FF2B5EF4-FFF2-40B4-BE49-F238E27FC236}">
                <a16:creationId xmlns:a16="http://schemas.microsoft.com/office/drawing/2014/main" id="{2CCEE3FD-BFB1-EA7B-6445-9DB921128AC9}"/>
              </a:ext>
            </a:extLst>
          </p:cNvPr>
          <p:cNvSpPr/>
          <p:nvPr/>
        </p:nvSpPr>
        <p:spPr>
          <a:xfrm>
            <a:off x="9582358" y="1003505"/>
            <a:ext cx="1968294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endParaRPr sz="1200" dirty="0">
              <a:solidFill>
                <a:srgbClr val="00468B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738898" y="646855"/>
            <a:ext cx="10952359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742950" indent="-742950">
              <a:buFont typeface="+mj-lt"/>
              <a:buAutoNum type="arabicPeriod" startAt="2"/>
            </a:pPr>
            <a:r>
              <a:rPr lang="en-US" sz="3800" spc="75" dirty="0">
                <a:solidFill>
                  <a:srgbClr val="00A2C7"/>
                </a:solidFill>
                <a:latin typeface="Gotham Book"/>
                <a:cs typeface="Times"/>
              </a:rPr>
              <a:t>Assignment Objectives as in SOW</a:t>
            </a:r>
            <a:endParaRPr lang="en-US" dirty="0">
              <a:latin typeface="Gotham Book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3D63971-9E5E-0BE2-D8D5-0D233D998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027858"/>
              </p:ext>
            </p:extLst>
          </p:nvPr>
        </p:nvGraphicFramePr>
        <p:xfrm>
          <a:off x="546143" y="1575005"/>
          <a:ext cx="11510873" cy="5177063"/>
        </p:xfrm>
        <a:graphic>
          <a:graphicData uri="http://schemas.openxmlformats.org/drawingml/2006/table">
            <a:tbl>
              <a:tblPr firstRow="1" firstCol="1" bandRow="1">
                <a:tableStyleId>{ECEABFD6-DEF5-4B08-A064-399E52D03A91}</a:tableStyleId>
              </a:tblPr>
              <a:tblGrid>
                <a:gridCol w="4456931">
                  <a:extLst>
                    <a:ext uri="{9D8B030D-6E8A-4147-A177-3AD203B41FA5}">
                      <a16:colId xmlns:a16="http://schemas.microsoft.com/office/drawing/2014/main" val="1551362980"/>
                    </a:ext>
                  </a:extLst>
                </a:gridCol>
                <a:gridCol w="7053942">
                  <a:extLst>
                    <a:ext uri="{9D8B030D-6E8A-4147-A177-3AD203B41FA5}">
                      <a16:colId xmlns:a16="http://schemas.microsoft.com/office/drawing/2014/main" val="4152678434"/>
                    </a:ext>
                  </a:extLst>
                </a:gridCol>
              </a:tblGrid>
              <a:tr h="1417671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Gotham Book" pitchFamily="50" charset="0"/>
                          <a:ea typeface="Calibri" panose="020F0502020204030204" pitchFamily="34" charset="0"/>
                          <a:cs typeface="Gotham Book" pitchFamily="50" charset="0"/>
                        </a:rPr>
                        <a:t>Objective 3 in your SOW 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ea typeface="Calibri" panose="020F0502020204030204" pitchFamily="34" charset="0"/>
                          <a:cs typeface="Gotham Book" pitchFamily="50" charset="0"/>
                        </a:rPr>
                        <a:t>Type objective here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140920"/>
                  </a:ext>
                </a:extLst>
              </a:tr>
              <a:tr h="963120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Progress with the objective: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 </a:t>
                      </a:r>
                      <a:endParaRPr lang="en-US" sz="180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8646342"/>
                  </a:ext>
                </a:extLst>
              </a:tr>
              <a:tr h="12560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Describe how gender was considered when preparing and implementing the activities of this objective: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 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8320103"/>
                  </a:ext>
                </a:extLst>
              </a:tr>
              <a:tr h="134480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Recommendations:</a:t>
                      </a: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r>
                        <a:rPr lang="en-US" sz="1800" dirty="0"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0" algn="l"/>
                          <a:tab pos="-457200" algn="l"/>
                          <a:tab pos="0" algn="l"/>
                          <a:tab pos="342900" algn="l"/>
                          <a:tab pos="685800" algn="l"/>
                          <a:tab pos="1371600" algn="l"/>
                        </a:tabLst>
                      </a:pPr>
                      <a:endParaRPr lang="en-US" sz="1800" dirty="0"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709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28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28" name="Body text copy">
            <a:extLst>
              <a:ext uri="{FF2B5EF4-FFF2-40B4-BE49-F238E27FC236}">
                <a16:creationId xmlns:a16="http://schemas.microsoft.com/office/drawing/2014/main" id="{2CCEE3FD-BFB1-EA7B-6445-9DB921128AC9}"/>
              </a:ext>
            </a:extLst>
          </p:cNvPr>
          <p:cNvSpPr/>
          <p:nvPr/>
        </p:nvSpPr>
        <p:spPr>
          <a:xfrm>
            <a:off x="9582358" y="1003505"/>
            <a:ext cx="1968294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endParaRPr sz="1200" dirty="0">
              <a:solidFill>
                <a:srgbClr val="00468B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482071" y="646317"/>
            <a:ext cx="12123585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742950" indent="-742950">
              <a:buFont typeface="+mj-lt"/>
              <a:buAutoNum type="arabicPeriod" startAt="3"/>
            </a:pPr>
            <a:r>
              <a:rPr lang="en-US" sz="3800" spc="75" dirty="0">
                <a:solidFill>
                  <a:srgbClr val="00A2C7"/>
                </a:solidFill>
                <a:latin typeface="Gotham Book"/>
                <a:cs typeface="Times"/>
              </a:rPr>
              <a:t>Action plan to implement recommendations</a:t>
            </a:r>
            <a:endParaRPr lang="en-US" dirty="0">
              <a:latin typeface="Gotham Book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555326-B315-670E-DA58-1E95F09EF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487239"/>
              </p:ext>
            </p:extLst>
          </p:nvPr>
        </p:nvGraphicFramePr>
        <p:xfrm>
          <a:off x="922481" y="2403561"/>
          <a:ext cx="10907564" cy="3410136"/>
        </p:xfrm>
        <a:graphic>
          <a:graphicData uri="http://schemas.openxmlformats.org/drawingml/2006/table">
            <a:tbl>
              <a:tblPr firstRow="1" bandRow="1">
                <a:tableStyleId>{ECEABFD6-DEF5-4B08-A064-399E52D03A91}</a:tableStyleId>
              </a:tblPr>
              <a:tblGrid>
                <a:gridCol w="684250">
                  <a:extLst>
                    <a:ext uri="{9D8B030D-6E8A-4147-A177-3AD203B41FA5}">
                      <a16:colId xmlns:a16="http://schemas.microsoft.com/office/drawing/2014/main" val="3995517803"/>
                    </a:ext>
                  </a:extLst>
                </a:gridCol>
                <a:gridCol w="3678776">
                  <a:extLst>
                    <a:ext uri="{9D8B030D-6E8A-4147-A177-3AD203B41FA5}">
                      <a16:colId xmlns:a16="http://schemas.microsoft.com/office/drawing/2014/main" val="990580659"/>
                    </a:ext>
                  </a:extLst>
                </a:gridCol>
                <a:gridCol w="3834932">
                  <a:extLst>
                    <a:ext uri="{9D8B030D-6E8A-4147-A177-3AD203B41FA5}">
                      <a16:colId xmlns:a16="http://schemas.microsoft.com/office/drawing/2014/main" val="186224636"/>
                    </a:ext>
                  </a:extLst>
                </a:gridCol>
                <a:gridCol w="1617230">
                  <a:extLst>
                    <a:ext uri="{9D8B030D-6E8A-4147-A177-3AD203B41FA5}">
                      <a16:colId xmlns:a16="http://schemas.microsoft.com/office/drawing/2014/main" val="2933651715"/>
                    </a:ext>
                  </a:extLst>
                </a:gridCol>
                <a:gridCol w="1092376">
                  <a:extLst>
                    <a:ext uri="{9D8B030D-6E8A-4147-A177-3AD203B41FA5}">
                      <a16:colId xmlns:a16="http://schemas.microsoft.com/office/drawing/2014/main" val="8133907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No.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Recommendation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Specific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Responsible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By 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512135"/>
                  </a:ext>
                </a:extLst>
              </a:tr>
              <a:tr h="92335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1. 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946662"/>
                  </a:ext>
                </a:extLst>
              </a:tr>
              <a:tr h="92335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854172"/>
                  </a:ext>
                </a:extLst>
              </a:tr>
              <a:tr h="92335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3.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599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38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28" name="Body text copy">
            <a:extLst>
              <a:ext uri="{FF2B5EF4-FFF2-40B4-BE49-F238E27FC236}">
                <a16:creationId xmlns:a16="http://schemas.microsoft.com/office/drawing/2014/main" id="{2CCEE3FD-BFB1-EA7B-6445-9DB921128AC9}"/>
              </a:ext>
            </a:extLst>
          </p:cNvPr>
          <p:cNvSpPr/>
          <p:nvPr/>
        </p:nvSpPr>
        <p:spPr>
          <a:xfrm>
            <a:off x="9582358" y="1003505"/>
            <a:ext cx="1968294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endParaRPr sz="1200" dirty="0">
              <a:solidFill>
                <a:srgbClr val="00468B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467692" y="646317"/>
            <a:ext cx="12075765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742950" indent="-742950">
              <a:buFont typeface="+mj-lt"/>
              <a:buAutoNum type="arabicPeriod" startAt="4"/>
            </a:pPr>
            <a:r>
              <a:rPr lang="en-US" sz="3800" spc="75" dirty="0">
                <a:solidFill>
                  <a:srgbClr val="00A2C7"/>
                </a:solidFill>
                <a:latin typeface="Gotham Book"/>
                <a:cs typeface="Times"/>
              </a:rPr>
              <a:t>Action plan to implement recommendations </a:t>
            </a:r>
            <a:r>
              <a:rPr lang="en-US" sz="2000" spc="75" dirty="0">
                <a:solidFill>
                  <a:srgbClr val="00A2C7"/>
                </a:solidFill>
                <a:latin typeface="Gotham Book"/>
                <a:cs typeface="Times"/>
              </a:rPr>
              <a:t>(continued) </a:t>
            </a:r>
            <a:endParaRPr lang="en-US" sz="2000" dirty="0">
              <a:latin typeface="Gotham Book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555326-B315-670E-DA58-1E95F09EF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91526"/>
              </p:ext>
            </p:extLst>
          </p:nvPr>
        </p:nvGraphicFramePr>
        <p:xfrm>
          <a:off x="922481" y="2403561"/>
          <a:ext cx="10907564" cy="3410136"/>
        </p:xfrm>
        <a:graphic>
          <a:graphicData uri="http://schemas.openxmlformats.org/drawingml/2006/table">
            <a:tbl>
              <a:tblPr firstRow="1" bandRow="1">
                <a:tableStyleId>{ECEABFD6-DEF5-4B08-A064-399E52D03A91}</a:tableStyleId>
              </a:tblPr>
              <a:tblGrid>
                <a:gridCol w="684250">
                  <a:extLst>
                    <a:ext uri="{9D8B030D-6E8A-4147-A177-3AD203B41FA5}">
                      <a16:colId xmlns:a16="http://schemas.microsoft.com/office/drawing/2014/main" val="3995517803"/>
                    </a:ext>
                  </a:extLst>
                </a:gridCol>
                <a:gridCol w="3678776">
                  <a:extLst>
                    <a:ext uri="{9D8B030D-6E8A-4147-A177-3AD203B41FA5}">
                      <a16:colId xmlns:a16="http://schemas.microsoft.com/office/drawing/2014/main" val="990580659"/>
                    </a:ext>
                  </a:extLst>
                </a:gridCol>
                <a:gridCol w="3834932">
                  <a:extLst>
                    <a:ext uri="{9D8B030D-6E8A-4147-A177-3AD203B41FA5}">
                      <a16:colId xmlns:a16="http://schemas.microsoft.com/office/drawing/2014/main" val="186224636"/>
                    </a:ext>
                  </a:extLst>
                </a:gridCol>
                <a:gridCol w="1564978">
                  <a:extLst>
                    <a:ext uri="{9D8B030D-6E8A-4147-A177-3AD203B41FA5}">
                      <a16:colId xmlns:a16="http://schemas.microsoft.com/office/drawing/2014/main" val="2933651715"/>
                    </a:ext>
                  </a:extLst>
                </a:gridCol>
                <a:gridCol w="1144628">
                  <a:extLst>
                    <a:ext uri="{9D8B030D-6E8A-4147-A177-3AD203B41FA5}">
                      <a16:colId xmlns:a16="http://schemas.microsoft.com/office/drawing/2014/main" val="8133907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No.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Recommendation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Specific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Responsible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By 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512135"/>
                  </a:ext>
                </a:extLst>
              </a:tr>
              <a:tr h="92335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4. 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946662"/>
                  </a:ext>
                </a:extLst>
              </a:tr>
              <a:tr h="92335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5.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854172"/>
                  </a:ext>
                </a:extLst>
              </a:tr>
              <a:tr h="92335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dirty="0">
                          <a:latin typeface="Gotham Book" pitchFamily="50" charset="0"/>
                          <a:cs typeface="Gotham Book" pitchFamily="50" charset="0"/>
                        </a:rPr>
                        <a:t>6.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599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404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6 Agend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-14 copy 1">
            <a:extLst>
              <a:ext uri="{FF2B5EF4-FFF2-40B4-BE49-F238E27FC236}">
                <a16:creationId xmlns:a16="http://schemas.microsoft.com/office/drawing/2014/main" id="{030357ED-9F01-5B64-EA88-9F87BC6A773A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 rot="5400000" flipV="1">
            <a:off x="11064324" y="1030773"/>
            <a:ext cx="3005193" cy="914964"/>
          </a:xfrm>
          <a:prstGeom prst="rect">
            <a:avLst/>
          </a:prstGeom>
        </p:spPr>
      </p:pic>
      <p:pic>
        <p:nvPicPr>
          <p:cNvPr id="27" name="Shape-14">
            <a:extLst>
              <a:ext uri="{FF2B5EF4-FFF2-40B4-BE49-F238E27FC236}">
                <a16:creationId xmlns:a16="http://schemas.microsoft.com/office/drawing/2014/main" id="{13CCAED1-C04C-AA86-45D6-904B731FD0C1}"/>
              </a:ext>
            </a:extLst>
          </p:cNvPr>
          <p:cNvPicPr/>
          <p:nvPr/>
        </p:nvPicPr>
        <p:blipFill rotWithShape="1">
          <a:blip r:embed="rId4"/>
          <a:srcRect b="28469"/>
          <a:stretch/>
        </p:blipFill>
        <p:spPr>
          <a:xfrm rot="5400000" flipV="1">
            <a:off x="10735615" y="574777"/>
            <a:ext cx="2850312" cy="1700758"/>
          </a:xfrm>
          <a:prstGeom prst="rect">
            <a:avLst/>
          </a:prstGeom>
        </p:spPr>
      </p:pic>
      <p:sp>
        <p:nvSpPr>
          <p:cNvPr id="28" name="Body text copy">
            <a:extLst>
              <a:ext uri="{FF2B5EF4-FFF2-40B4-BE49-F238E27FC236}">
                <a16:creationId xmlns:a16="http://schemas.microsoft.com/office/drawing/2014/main" id="{2CCEE3FD-BFB1-EA7B-6445-9DB921128AC9}"/>
              </a:ext>
            </a:extLst>
          </p:cNvPr>
          <p:cNvSpPr/>
          <p:nvPr/>
        </p:nvSpPr>
        <p:spPr>
          <a:xfrm>
            <a:off x="9582358" y="1003505"/>
            <a:ext cx="1968294" cy="5715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25000"/>
              </a:lnSpc>
            </a:pPr>
            <a:endParaRPr sz="1200" dirty="0">
              <a:solidFill>
                <a:srgbClr val="00468B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Body text copy copy 16">
            <a:extLst>
              <a:ext uri="{FF2B5EF4-FFF2-40B4-BE49-F238E27FC236}">
                <a16:creationId xmlns:a16="http://schemas.microsoft.com/office/drawing/2014/main" id="{719F20DE-D7D5-9776-A2B9-67BAA4396AD5}"/>
              </a:ext>
            </a:extLst>
          </p:cNvPr>
          <p:cNvSpPr/>
          <p:nvPr/>
        </p:nvSpPr>
        <p:spPr>
          <a:xfrm>
            <a:off x="738898" y="646855"/>
            <a:ext cx="11788382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r>
              <a:rPr lang="en-US" sz="3800" spc="75" dirty="0">
                <a:solidFill>
                  <a:srgbClr val="00A2C7"/>
                </a:solidFill>
                <a:latin typeface="Gotham Book"/>
                <a:cs typeface="Times"/>
              </a:rPr>
              <a:t>5. Anticipated Impact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9DB29-9609-4099-E238-2F7617649A56}"/>
              </a:ext>
            </a:extLst>
          </p:cNvPr>
          <p:cNvSpPr txBox="1"/>
          <p:nvPr/>
        </p:nvSpPr>
        <p:spPr>
          <a:xfrm>
            <a:off x="738898" y="1759063"/>
            <a:ext cx="7189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8B"/>
                </a:solidFill>
                <a:latin typeface="Gotham Medium"/>
                <a:cs typeface="Gotham Medium" pitchFamily="50" charset="0"/>
              </a:rPr>
              <a:t>Click to add text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A01857-5181-75AC-46D2-BFA5AA8B2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0008" y="4355779"/>
            <a:ext cx="4392570" cy="2928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3A97BE-7F29-4971-BF16-866F860841E4}"/>
              </a:ext>
            </a:extLst>
          </p:cNvPr>
          <p:cNvSpPr txBox="1"/>
          <p:nvPr/>
        </p:nvSpPr>
        <p:spPr>
          <a:xfrm>
            <a:off x="10566505" y="7008998"/>
            <a:ext cx="543299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otham Book" pitchFamily="2" charset="0"/>
                <a:ea typeface="Calibri"/>
                <a:cs typeface="Gotham Book" pitchFamily="2" charset="0"/>
              </a:rPr>
              <a:t>Photo by Holly Powers/CRS</a:t>
            </a:r>
          </a:p>
        </p:txBody>
      </p:sp>
    </p:spTree>
    <p:extLst>
      <p:ext uri="{BB962C8B-B14F-4D97-AF65-F5344CB8AC3E}">
        <p14:creationId xmlns:p14="http://schemas.microsoft.com/office/powerpoint/2010/main" val="151458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C3619A17A6394AB48AE4F27FC2CB9B" ma:contentTypeVersion="19" ma:contentTypeDescription="Create a new document." ma:contentTypeScope="" ma:versionID="4fcb5625d5c639e9633c5948c765c101">
  <xsd:schema xmlns:xsd="http://www.w3.org/2001/XMLSchema" xmlns:xs="http://www.w3.org/2001/XMLSchema" xmlns:p="http://schemas.microsoft.com/office/2006/metadata/properties" xmlns:ns2="d592a358-000f-415d-80de-2ffcc011bbcc" xmlns:ns3="cbc6d95b-4f3e-4aef-822c-759093850b94" xmlns:ns4="b2594ab3-d42a-4e76-bde3-98c81b560ae9" targetNamespace="http://schemas.microsoft.com/office/2006/metadata/properties" ma:root="true" ma:fieldsID="4cd83c6d020705c67d6d82ab8aaefea2" ns2:_="" ns3:_="" ns4:_="">
    <xsd:import namespace="d592a358-000f-415d-80de-2ffcc011bbcc"/>
    <xsd:import namespace="cbc6d95b-4f3e-4aef-822c-759093850b94"/>
    <xsd:import namespace="b2594ab3-d42a-4e76-bde3-98c81b560a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DateEntered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2a358-000f-415d-80de-2ffcc011bb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e90c631-7896-4d4b-aef2-bd8af8cfca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Entered" ma:index="24" nillable="true" ma:displayName="Date Entered " ma:format="DateOnly" ma:internalName="DateEntered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6d95b-4f3e-4aef-822c-759093850b9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94ab3-d42a-4e76-bde3-98c81b560ae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0f38a5fe-6ec3-4878-8192-c033be10f151}" ma:internalName="TaxCatchAll" ma:showField="CatchAllData" ma:web="cbc6d95b-4f3e-4aef-822c-759093850b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bc6d95b-4f3e-4aef-822c-759093850b94">
      <UserInfo>
        <DisplayName>Powers, Holly</DisplayName>
        <AccountId>594</AccountId>
        <AccountType/>
      </UserInfo>
      <UserInfo>
        <DisplayName>Mcdermott, Lynne</DisplayName>
        <AccountId>1200</AccountId>
        <AccountType/>
      </UserInfo>
      <UserInfo>
        <DisplayName>Martensen, Rebeka</DisplayName>
        <AccountId>1201</AccountId>
        <AccountType/>
      </UserInfo>
      <UserInfo>
        <DisplayName>Bell, Patrick</DisplayName>
        <AccountId>312</AccountId>
        <AccountType/>
      </UserInfo>
      <UserInfo>
        <DisplayName>Subba, Priyanka</DisplayName>
        <AccountId>11</AccountId>
        <AccountType/>
      </UserInfo>
      <UserInfo>
        <DisplayName>Keast, Emily</DisplayName>
        <AccountId>324</AccountId>
        <AccountType/>
      </UserInfo>
      <UserInfo>
        <DisplayName>Olisemeka, Chi</DisplayName>
        <AccountId>227</AccountId>
        <AccountType/>
      </UserInfo>
      <UserInfo>
        <DisplayName>Picon, Nikki</DisplayName>
        <AccountId>885</AccountId>
        <AccountType/>
      </UserInfo>
      <UserInfo>
        <DisplayName>Hardy, Jennifer</DisplayName>
        <AccountId>585</AccountId>
        <AccountType/>
      </UserInfo>
      <UserInfo>
        <DisplayName>Bentivoglio, Katie</DisplayName>
        <AccountId>1042</AccountId>
        <AccountType/>
      </UserInfo>
      <UserInfo>
        <DisplayName>Deressa, Haile</DisplayName>
        <AccountId>222</AccountId>
        <AccountType/>
      </UserInfo>
      <UserInfo>
        <DisplayName>Gadal, Nirmal</DisplayName>
        <AccountId>311</AccountId>
        <AccountType/>
      </UserInfo>
      <UserInfo>
        <DisplayName>Cristo, Celestina</DisplayName>
        <AccountId>66</AccountId>
        <AccountType/>
      </UserInfo>
      <UserInfo>
        <DisplayName>Kallapali, Krishna Mohan</DisplayName>
        <AccountId>684</AccountId>
        <AccountType/>
      </UserInfo>
      <UserInfo>
        <DisplayName>Moore, Austen</DisplayName>
        <AccountId>1241</AccountId>
        <AccountType/>
      </UserInfo>
      <UserInfo>
        <DisplayName>Posey, Darren</DisplayName>
        <AccountId>691</AccountId>
        <AccountType/>
      </UserInfo>
    </SharedWithUsers>
    <TaxCatchAll xmlns="b2594ab3-d42a-4e76-bde3-98c81b560ae9" xsi:nil="true"/>
    <lcf76f155ced4ddcb4097134ff3c332f xmlns="d592a358-000f-415d-80de-2ffcc011bbcc">
      <Terms xmlns="http://schemas.microsoft.com/office/infopath/2007/PartnerControls"/>
    </lcf76f155ced4ddcb4097134ff3c332f>
    <DateEntered xmlns="d592a358-000f-415d-80de-2ffcc011bbcc" xsi:nil="true"/>
    <MediaLengthInSeconds xmlns="d592a358-000f-415d-80de-2ffcc011bb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4F71E3-DE1A-4647-9FDE-92D45714F0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92a358-000f-415d-80de-2ffcc011bbcc"/>
    <ds:schemaRef ds:uri="cbc6d95b-4f3e-4aef-822c-759093850b94"/>
    <ds:schemaRef ds:uri="b2594ab3-d42a-4e76-bde3-98c81b560a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253263-AAEB-4A2B-A4CF-D5F5F8C48D8B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cbc6d95b-4f3e-4aef-822c-759093850b94"/>
    <ds:schemaRef ds:uri="b2594ab3-d42a-4e76-bde3-98c81b560ae9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d592a358-000f-415d-80de-2ffcc011bbcc"/>
  </ds:schemaRefs>
</ds:datastoreItem>
</file>

<file path=customXml/itemProps3.xml><?xml version="1.0" encoding="utf-8"?>
<ds:datastoreItem xmlns:ds="http://schemas.openxmlformats.org/officeDocument/2006/customXml" ds:itemID="{46D72141-BECA-4E2B-A083-FF3643D42C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408</Words>
  <Application>Microsoft Office PowerPoint</Application>
  <PresentationFormat>Custom</PresentationFormat>
  <Paragraphs>112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Gotham Medium</vt:lpstr>
      <vt:lpstr>Arial</vt:lpstr>
      <vt:lpstr>Gotham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/>
  <cp:lastModifiedBy/>
  <cp:revision>2330</cp:revision>
  <dcterms:created xsi:type="dcterms:W3CDTF">2023-06-15T19:30:37Z</dcterms:created>
  <dcterms:modified xsi:type="dcterms:W3CDTF">2024-01-25T15:34:34Z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0x010100C8C3619A17A6394AB48AE4F27FC2CB9B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{"FileActivityType":"11","FileActivityTimeStamp":"2023-09-28T21:59:56.760Z","FileActivityUsersOnPage":[{"DisplayName":"Bentivoglio, Katie","Id":"katie.bentivoglio@crs.org"},{"DisplayName":"Powers, Holly","Id":"holly.powers@crs.org"}],"FileActivityNavigationId":null}</vt:lpwstr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