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1_EA3F693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7562850" cy="10687050"/>
  <p:notesSz cx="6858000" cy="9144000"/>
  <p:embeddedFontLst>
    <p:embeddedFont>
      <p:font typeface="Gotham Book" pitchFamily="2" charset="0"/>
      <p:regular r:id="rId5"/>
      <p:italic r:id="rId6"/>
    </p:embeddedFont>
    <p:embeddedFont>
      <p:font typeface="Gotham Light" pitchFamily="2" charset="0"/>
      <p:regular r:id="rId7"/>
      <p:italic r:id="rId8"/>
    </p:embeddedFont>
    <p:embeddedFont>
      <p:font typeface="Gotham Medium" pitchFamily="2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7AE3F27-1EAE-1D4D-6D47-DD89844B2509}" name="Katie Bentivoglio" initials="KB" userId="1332ba0c6835a38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C87D90-5D33-C04A-BDBE-8C51CF14F017}" v="2" dt="2023-09-29T15:45:30.890"/>
  </p1510:revLst>
</p1510:revInfo>
</file>

<file path=ppt/tableStyles.xml><?xml version="1.0" encoding="utf-8"?>
<a:tblStyleLst xmlns:a="http://schemas.openxmlformats.org/drawingml/2006/main" def="{ECEABFD6-DEF5-4B08-A064-399E52D03A91}">
  <a:tblStyle styleId="{ECEABFD6-DEF5-4B08-A064-399E52D03A91}" styleName="Visme - Default">
    <a:wholeTbl>
      <a:tcTxStyle>
        <a:fontRef idx="minor">
          <a:prstClr val="black"/>
        </a:fontRef>
        <a:prstClr val="black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EAF3F3"/>
          </a:solidFill>
        </a:fill>
      </a:tcStyle>
    </a:band2H>
    <a:firstRow>
      <a:tcTxStyle>
        <a:fontRef idx="minor">
          <a:srgbClr val="FFFFFF"/>
        </a:fontRef>
        <a:srgbClr val="FFFFFF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4682B4"/>
          </a:solidFill>
        </a:fill>
      </a:tcStyle>
    </a:firstRow>
  </a:tblStyle>
  <a:tblStyle styleId="{250974F7-19B4-4E8B-8F88-A368280DB3C5}" styleName="Visme - Dark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34495E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34495E"/>
              </a:solidFill>
            </a:ln>
          </a:bottom>
          <a:insideH>
            <a:ln w="12700" cmpd="sng">
              <a:solidFill>
                <a:srgbClr val="34495E"/>
              </a:solidFill>
            </a:ln>
          </a:insideH>
          <a:insideV>
            <a:ln w="12700" cmpd="sng">
              <a:solidFill>
                <a:srgbClr val="34495E"/>
              </a:solidFill>
            </a:ln>
          </a:insideV>
        </a:tcBdr>
        <a:fill>
          <a:solidFill>
            <a:srgbClr val="34495E"/>
          </a:solidFill>
        </a:fill>
      </a:tcStyle>
    </a:wholeTbl>
    <a:firstRow>
      <a:tcTxStyle>
        <a:fontRef idx="minor">
          <a:srgbClr val="DDDD55"/>
        </a:fontRef>
        <a:srgbClr val="DDDD55"/>
      </a:tcTxStyle>
      <a:tcStyle>
        <a:tcBdr/>
      </a:tcStyle>
    </a:firstRow>
  </a:tblStyle>
  <a:tblStyle styleId="{D6B0A444-BE85-4B0B-AF8B-2701F9732221}" styleName="Visme - Light">
    <a:wholeTbl>
      <a:tcTxStyle>
        <a:fontRef idx="minor">
          <a:srgbClr val="818181"/>
        </a:fontRef>
        <a:srgbClr val="818181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DAE4EA"/>
          </a:solidFill>
        </a:fill>
      </a:tcStyle>
    </a:wholeTbl>
    <a:firstRow>
      <a:tcTxStyle b="on">
        <a:fontRef idx="minor">
          <a:srgbClr val="818181"/>
        </a:fontRef>
        <a:srgbClr val="818181"/>
      </a:tcTxStyle>
      <a:tcStyle>
        <a:tcBdr/>
      </a:tcStyle>
    </a:firstRow>
  </a:tblStyle>
  <a:tblStyle styleId="{D801C701-60A8-4CDB-9F91-86469C498BE4}" styleName="Visme - Dark with blue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717274"/>
          </a:solidFill>
        </a:fill>
      </a:tcStyle>
    </a:wholeTbl>
    <a:firstRow>
      <a:tcTxStyle b="on">
        <a:fontRef idx="minor">
          <a:srgbClr val="FFFFFF"/>
        </a:fontRef>
        <a:srgbClr val="FFFFFF"/>
      </a:tcTxStyle>
      <a:tcStyle>
        <a:tcBdr/>
        <a:fill>
          <a:solidFill>
            <a:srgbClr val="40A0F7"/>
          </a:solidFill>
        </a:fill>
      </a:tcStyle>
    </a:firstRow>
  </a:tblStyle>
  <a:tblStyle styleId="{CB79AEA9-4FA3-4525-A49E-7F1D2E6B107D}" styleName="Visme - Blue with Navy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tcBdr/>
        <a:fill>
          <a:solidFill>
            <a:srgbClr val="343F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32" autoAdjust="0"/>
    <p:restoredTop sz="96132"/>
  </p:normalViewPr>
  <p:slideViewPr>
    <p:cSldViewPr snapToGrid="0">
      <p:cViewPr>
        <p:scale>
          <a:sx n="145" d="100"/>
          <a:sy n="145" d="100"/>
        </p:scale>
        <p:origin x="96" y="-3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6/11/relationships/changesInfo" Target="changesInfos/changesInfo1.xml"/><Relationship Id="rId10" Type="http://schemas.openxmlformats.org/officeDocument/2006/relationships/font" Target="fonts/font6.fntdata"/><Relationship Id="rId19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tivoglio, Katie" userId="3b266cd3-948f-4fd7-a7fc-4b16700d95d0" providerId="ADAL" clId="{E0C87D90-5D33-C04A-BDBE-8C51CF14F017}"/>
    <pc:docChg chg="undo custSel modSld">
      <pc:chgData name="Bentivoglio, Katie" userId="3b266cd3-948f-4fd7-a7fc-4b16700d95d0" providerId="ADAL" clId="{E0C87D90-5D33-C04A-BDBE-8C51CF14F017}" dt="2023-09-29T15:47:44.754" v="34" actId="20577"/>
      <pc:docMkLst>
        <pc:docMk/>
      </pc:docMkLst>
      <pc:sldChg chg="modSp mod">
        <pc:chgData name="Bentivoglio, Katie" userId="3b266cd3-948f-4fd7-a7fc-4b16700d95d0" providerId="ADAL" clId="{E0C87D90-5D33-C04A-BDBE-8C51CF14F017}" dt="2023-09-29T15:47:44.754" v="34" actId="20577"/>
        <pc:sldMkLst>
          <pc:docMk/>
          <pc:sldMk cId="3930024240" sldId="257"/>
        </pc:sldMkLst>
        <pc:spChg chg="mod">
          <ac:chgData name="Bentivoglio, Katie" userId="3b266cd3-948f-4fd7-a7fc-4b16700d95d0" providerId="ADAL" clId="{E0C87D90-5D33-C04A-BDBE-8C51CF14F017}" dt="2023-09-29T15:47:44.754" v="34" actId="20577"/>
          <ac:spMkLst>
            <pc:docMk/>
            <pc:sldMk cId="3930024240" sldId="257"/>
            <ac:spMk id="2" creationId="{00000000-0000-0000-0000-000000000000}"/>
          </ac:spMkLst>
        </pc:spChg>
      </pc:sldChg>
      <pc:sldChg chg="addSp delSp modSp mod">
        <pc:chgData name="Bentivoglio, Katie" userId="3b266cd3-948f-4fd7-a7fc-4b16700d95d0" providerId="ADAL" clId="{E0C87D90-5D33-C04A-BDBE-8C51CF14F017}" dt="2023-09-29T15:47:04.309" v="23" actId="5793"/>
        <pc:sldMkLst>
          <pc:docMk/>
          <pc:sldMk cId="1520089158" sldId="258"/>
        </pc:sldMkLst>
        <pc:spChg chg="add del mod">
          <ac:chgData name="Bentivoglio, Katie" userId="3b266cd3-948f-4fd7-a7fc-4b16700d95d0" providerId="ADAL" clId="{E0C87D90-5D33-C04A-BDBE-8C51CF14F017}" dt="2023-09-29T15:45:30.889" v="12" actId="767"/>
          <ac:spMkLst>
            <pc:docMk/>
            <pc:sldMk cId="1520089158" sldId="258"/>
            <ac:spMk id="2" creationId="{5A95D235-B00E-13FF-0AA7-AEAAE6BAADBE}"/>
          </ac:spMkLst>
        </pc:spChg>
        <pc:spChg chg="mod">
          <ac:chgData name="Bentivoglio, Katie" userId="3b266cd3-948f-4fd7-a7fc-4b16700d95d0" providerId="ADAL" clId="{E0C87D90-5D33-C04A-BDBE-8C51CF14F017}" dt="2023-09-29T15:44:44.007" v="1" actId="255"/>
          <ac:spMkLst>
            <pc:docMk/>
            <pc:sldMk cId="1520089158" sldId="258"/>
            <ac:spMk id="12" creationId="{00000000-0000-0000-0000-000000000000}"/>
          </ac:spMkLst>
        </pc:spChg>
        <pc:spChg chg="mod">
          <ac:chgData name="Bentivoglio, Katie" userId="3b266cd3-948f-4fd7-a7fc-4b16700d95d0" providerId="ADAL" clId="{E0C87D90-5D33-C04A-BDBE-8C51CF14F017}" dt="2023-09-29T15:44:57.617" v="4" actId="255"/>
          <ac:spMkLst>
            <pc:docMk/>
            <pc:sldMk cId="1520089158" sldId="258"/>
            <ac:spMk id="13" creationId="{00000000-0000-0000-0000-000000000000}"/>
          </ac:spMkLst>
        </pc:spChg>
        <pc:spChg chg="mod">
          <ac:chgData name="Bentivoglio, Katie" userId="3b266cd3-948f-4fd7-a7fc-4b16700d95d0" providerId="ADAL" clId="{E0C87D90-5D33-C04A-BDBE-8C51CF14F017}" dt="2023-09-29T15:47:04.309" v="23" actId="5793"/>
          <ac:spMkLst>
            <pc:docMk/>
            <pc:sldMk cId="1520089158" sldId="258"/>
            <ac:spMk id="14" creationId="{00000000-0000-0000-0000-000000000000}"/>
          </ac:spMkLst>
        </pc:spChg>
        <pc:spChg chg="mod">
          <ac:chgData name="Bentivoglio, Katie" userId="3b266cd3-948f-4fd7-a7fc-4b16700d95d0" providerId="ADAL" clId="{E0C87D90-5D33-C04A-BDBE-8C51CF14F017}" dt="2023-09-29T15:46:59.899" v="21" actId="14100"/>
          <ac:spMkLst>
            <pc:docMk/>
            <pc:sldMk cId="1520089158" sldId="258"/>
            <ac:spMk id="15" creationId="{00000000-0000-0000-0000-000000000000}"/>
          </ac:spMkLst>
        </pc:spChg>
      </pc:sldChg>
    </pc:docChg>
  </pc:docChgLst>
</pc:chgInfo>
</file>

<file path=ppt/comments/modernComment_101_EA3F693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8457FC9-C212-854A-8B46-5755869A235B}" authorId="{47AE3F27-1EAE-1D4D-6D47-DD89844B2509}" created="2023-09-26T15:46:38.68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30024240" sldId="257"/>
      <ac:picMk id="71" creationId="{69173A6C-6D1E-DF09-B54C-5E07129A28E0}"/>
    </ac:deMkLst>
    <p188:txBody>
      <a:bodyPr/>
      <a:lstStyle/>
      <a:p>
        <a:r>
          <a:rPr lang="en-US"/>
          <a:t>Please update with numbers</a:t>
        </a:r>
      </a:p>
    </p188:txBody>
  </p188:cm>
  <p188:cm id="{E9EFF636-D663-344B-A312-D3C0DD4F0434}" authorId="{47AE3F27-1EAE-1D4D-6D47-DD89844B2509}" created="2023-09-26T15:47:19.0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30024240" sldId="257"/>
      <ac:picMk id="64" creationId="{5C983808-B0C2-33C4-DDB0-5F4D2DBB4087}"/>
    </ac:deMkLst>
    <p188:txBody>
      <a:bodyPr/>
      <a:lstStyle/>
      <a:p>
        <a:r>
          <a:rPr lang="en-US"/>
          <a:t>The right-hand graph should be the types of assignments, not the host organizations (see data in email)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Gotham Boo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Gotham Book" pitchFamily="2" charset="0"/>
              </a:defRPr>
            </a:lvl1pPr>
          </a:lstStyle>
          <a:p>
            <a:fld id="{1D0A429A-90FE-4F33-893D-5F2AADB556A3}" type="datetimeFigureOut">
              <a:rPr lang="en-US" smtClean="0"/>
              <a:pPr/>
              <a:t>9/29/23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Gotham Boo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Gotham Book" pitchFamily="2" charset="0"/>
              </a:defRPr>
            </a:lvl1pPr>
          </a:lstStyle>
          <a:p>
            <a:fld id="{4F38AFD9-D5DB-4A47-A4BE-251B4DF141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Gotham Book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Gotham Book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Gotham Book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Gotham Book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Gotham Book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6800" y="1143000"/>
            <a:ext cx="2184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dirty="0">
                <a:latin typeface="Gotham Book" pitchFamily="2" charset="0"/>
                <a:ea typeface="+mn-ea"/>
                <a:cs typeface="Gotham Book" pitchFamily="2" charset="0"/>
              </a:rPr>
              <a:t>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1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6800" y="1143000"/>
            <a:ext cx="2184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dirty="0">
                <a:latin typeface="Gotham Book" pitchFamily="2" charset="0"/>
                <a:ea typeface="+mn-ea"/>
                <a:cs typeface="Gotham Book" pitchFamily="2" charset="0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en-US" smtClean="0"/>
              <a:t>9/29/23</a:t>
            </a:fld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itchFamily="2" charset="0"/>
              </a:defRPr>
            </a:lvl1pPr>
          </a:lstStyle>
          <a:p>
            <a:fld id="{20532436-246E-C341-8F9A-0B4F34C07184}" type="datetimeFigureOut">
              <a:rPr lang="en-US" smtClean="0"/>
              <a:pPr/>
              <a:t>9/29/23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itchFamily="2" charset="0"/>
              </a:defRPr>
            </a:lvl1pPr>
          </a:lstStyle>
          <a:p>
            <a:fld id="{DF6943E6-0357-1B40-8726-50F09ABBA8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Gotham Book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otham Book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Gotham Book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Gotham Book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Gotham Book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Gotham Book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sv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18/10/relationships/comments" Target="../comments/modernComment_101_EA3F6930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Performance Review copy 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group of people holding chickens&#10;&#10;Description automatically generated">
            <a:extLst>
              <a:ext uri="{FF2B5EF4-FFF2-40B4-BE49-F238E27FC236}">
                <a16:creationId xmlns:a16="http://schemas.microsoft.com/office/drawing/2014/main" id="{D48F0C56-0069-EF36-AA3A-6645A3B527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5" b="13111"/>
          <a:stretch/>
        </p:blipFill>
        <p:spPr>
          <a:xfrm>
            <a:off x="-34693" y="-115065"/>
            <a:ext cx="7621743" cy="3980729"/>
          </a:xfrm>
          <a:prstGeom prst="rect">
            <a:avLst/>
          </a:prstGeom>
        </p:spPr>
      </p:pic>
      <p:pic>
        <p:nvPicPr>
          <p:cNvPr id="25" name="Shape-18"/>
          <p:cNvPicPr/>
          <p:nvPr/>
        </p:nvPicPr>
        <p:blipFill rotWithShape="1">
          <a:blip r:embed="rId4"/>
          <a:stretch>
            <a:fillRect/>
          </a:stretch>
        </p:blipFill>
        <p:spPr>
          <a:xfrm rot="10800000">
            <a:off x="6039859" y="4426697"/>
            <a:ext cx="649605" cy="250613"/>
          </a:xfrm>
          <a:prstGeom prst="rect">
            <a:avLst/>
          </a:prstGeom>
        </p:spPr>
      </p:pic>
      <p:pic>
        <p:nvPicPr>
          <p:cNvPr id="3" name="Shape-14 copy 1"/>
          <p:cNvPicPr/>
          <p:nvPr/>
        </p:nvPicPr>
        <p:blipFill rotWithShape="1">
          <a:blip r:embed="rId5"/>
          <a:stretch>
            <a:fillRect/>
          </a:stretch>
        </p:blipFill>
        <p:spPr>
          <a:xfrm rot="5400000">
            <a:off x="-671370" y="505400"/>
            <a:ext cx="2781300" cy="1593850"/>
          </a:xfrm>
          <a:prstGeom prst="rect">
            <a:avLst/>
          </a:prstGeom>
        </p:spPr>
      </p:pic>
      <p:pic>
        <p:nvPicPr>
          <p:cNvPr id="4" name="Shape-1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-261116" y="112177"/>
            <a:ext cx="2349500" cy="1982557"/>
          </a:xfrm>
          <a:prstGeom prst="rect">
            <a:avLst/>
          </a:prstGeom>
        </p:spPr>
      </p:pic>
      <p:pic>
        <p:nvPicPr>
          <p:cNvPr id="5" name="menu 9 morph outline copy 3"/>
          <p:cNvPicPr/>
          <p:nvPr/>
        </p:nvPicPr>
        <p:blipFill rotWithShape="1">
          <a:blip r:embed="rId7"/>
          <a:stretch>
            <a:fillRect/>
          </a:stretch>
        </p:blipFill>
        <p:spPr>
          <a:xfrm rot="-5400000">
            <a:off x="4366156" y="4867513"/>
            <a:ext cx="258325" cy="314998"/>
          </a:xfrm>
          <a:prstGeom prst="rect">
            <a:avLst/>
          </a:prstGeom>
        </p:spPr>
      </p:pic>
      <p:pic>
        <p:nvPicPr>
          <p:cNvPr id="6" name="Shape-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5014130" y="8654415"/>
            <a:ext cx="2124425" cy="1657350"/>
          </a:xfrm>
          <a:prstGeom prst="rect">
            <a:avLst/>
          </a:prstGeom>
        </p:spPr>
      </p:pic>
      <p:sp>
        <p:nvSpPr>
          <p:cNvPr id="7" name="Body text copy copy 3"/>
          <p:cNvSpPr/>
          <p:nvPr/>
        </p:nvSpPr>
        <p:spPr>
          <a:xfrm>
            <a:off x="425499" y="5429250"/>
            <a:ext cx="1500649" cy="3905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8333"/>
              </a:lnSpc>
            </a:pPr>
            <a:r>
              <a:rPr lang="en-US" sz="1200" dirty="0">
                <a:solidFill>
                  <a:srgbClr val="00468B"/>
                </a:solidFill>
                <a:latin typeface="Gotham Medium" pitchFamily="2" charset="0"/>
                <a:ea typeface="+mn-ea"/>
                <a:cs typeface="Gotham Medium" pitchFamily="2" charset="0"/>
              </a:rPr>
              <a:t>Agribusiness</a:t>
            </a:r>
            <a:endParaRPr sz="1200" dirty="0">
              <a:solidFill>
                <a:srgbClr val="00468B"/>
              </a:solidFill>
              <a:latin typeface="Gotham Medium" pitchFamily="2" charset="0"/>
              <a:ea typeface="+mn-ea"/>
              <a:cs typeface="Gotham Medium" pitchFamily="2" charset="0"/>
            </a:endParaRPr>
          </a:p>
        </p:txBody>
      </p:sp>
      <p:sp>
        <p:nvSpPr>
          <p:cNvPr id="8" name="Body text copy copy 3"/>
          <p:cNvSpPr/>
          <p:nvPr/>
        </p:nvSpPr>
        <p:spPr>
          <a:xfrm>
            <a:off x="2056126" y="5429250"/>
            <a:ext cx="1572822" cy="3905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8333"/>
              </a:lnSpc>
            </a:pPr>
            <a:r>
              <a:rPr lang="en-US" sz="1200" dirty="0">
                <a:solidFill>
                  <a:srgbClr val="00468B"/>
                </a:solidFill>
                <a:latin typeface="Gotham Medium" pitchFamily="2" charset="0"/>
                <a:ea typeface="+mn-ea"/>
                <a:cs typeface="Gotham Medium" pitchFamily="2" charset="0"/>
              </a:rPr>
              <a:t>Livestock</a:t>
            </a:r>
            <a:endParaRPr sz="1200" dirty="0">
              <a:solidFill>
                <a:srgbClr val="00468B"/>
              </a:solidFill>
              <a:latin typeface="Gotham Medium" pitchFamily="2" charset="0"/>
              <a:ea typeface="+mn-ea"/>
              <a:cs typeface="Gotham Medium" pitchFamily="2" charset="0"/>
            </a:endParaRPr>
          </a:p>
        </p:txBody>
      </p:sp>
      <p:sp>
        <p:nvSpPr>
          <p:cNvPr id="9" name="Body text copy copy 3"/>
          <p:cNvSpPr/>
          <p:nvPr/>
        </p:nvSpPr>
        <p:spPr>
          <a:xfrm>
            <a:off x="3506186" y="5429250"/>
            <a:ext cx="1980214" cy="3905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8333"/>
              </a:lnSpc>
            </a:pPr>
            <a:r>
              <a:rPr lang="en-US" sz="1200" dirty="0">
                <a:solidFill>
                  <a:srgbClr val="00468B"/>
                </a:solidFill>
                <a:latin typeface="Gotham Medium" pitchFamily="2" charset="0"/>
                <a:ea typeface="+mn-ea"/>
                <a:cs typeface="Gotham Medium" pitchFamily="2" charset="0"/>
              </a:rPr>
              <a:t>Gross Revenue</a:t>
            </a:r>
            <a:endParaRPr sz="1200" dirty="0">
              <a:solidFill>
                <a:srgbClr val="00468B"/>
              </a:solidFill>
              <a:latin typeface="Gotham Medium" pitchFamily="2" charset="0"/>
              <a:ea typeface="+mn-ea"/>
              <a:cs typeface="Gotham Medium" pitchFamily="2" charset="0"/>
            </a:endParaRPr>
          </a:p>
        </p:txBody>
      </p:sp>
      <p:sp>
        <p:nvSpPr>
          <p:cNvPr id="10" name="Body text copy copy 3"/>
          <p:cNvSpPr/>
          <p:nvPr/>
        </p:nvSpPr>
        <p:spPr>
          <a:xfrm>
            <a:off x="5521753" y="5429250"/>
            <a:ext cx="1688672" cy="3905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8333"/>
              </a:lnSpc>
            </a:pPr>
            <a:r>
              <a:rPr lang="en-US" sz="1200" dirty="0">
                <a:solidFill>
                  <a:srgbClr val="00458B"/>
                </a:solidFill>
                <a:latin typeface="Gotham Medium" pitchFamily="2" charset="0"/>
                <a:ea typeface="+mn-ea"/>
                <a:cs typeface="Gotham Medium" pitchFamily="2" charset="0"/>
              </a:rPr>
              <a:t>Net Income</a:t>
            </a:r>
            <a:endParaRPr sz="1200" dirty="0">
              <a:solidFill>
                <a:srgbClr val="00458B"/>
              </a:solidFill>
              <a:latin typeface="Gotham Medium" pitchFamily="2" charset="0"/>
              <a:ea typeface="+mn-ea"/>
              <a:cs typeface="Gotham Medium" pitchFamily="2" charset="0"/>
            </a:endParaRPr>
          </a:p>
        </p:txBody>
      </p:sp>
      <p:sp>
        <p:nvSpPr>
          <p:cNvPr id="11" name="Body text copy copy 3"/>
          <p:cNvSpPr/>
          <p:nvPr/>
        </p:nvSpPr>
        <p:spPr>
          <a:xfrm>
            <a:off x="365896" y="4562475"/>
            <a:ext cx="2730577" cy="5048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lang="en-US" sz="1650" dirty="0">
                <a:solidFill>
                  <a:srgbClr val="00468B"/>
                </a:solidFill>
                <a:latin typeface="Gotham Medium" pitchFamily="2" charset="0"/>
                <a:cs typeface="Gotham Medium" pitchFamily="2" charset="0"/>
              </a:rPr>
              <a:t>PROJECT IMPACT</a:t>
            </a:r>
          </a:p>
        </p:txBody>
      </p:sp>
      <p:sp>
        <p:nvSpPr>
          <p:cNvPr id="12" name="Body text copy copy 10"/>
          <p:cNvSpPr/>
          <p:nvPr/>
        </p:nvSpPr>
        <p:spPr>
          <a:xfrm>
            <a:off x="499658" y="5695950"/>
            <a:ext cx="1556468" cy="6286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171450" indent="-171450" algn="l" hangingPunct="0">
              <a:lnSpc>
                <a:spcPct val="116667"/>
              </a:lnSpc>
              <a:buClr>
                <a:srgbClr val="00458B"/>
              </a:buClr>
              <a:buFont typeface="Arial" panose="020B0604020202020204" pitchFamily="34" charset="0"/>
              <a:buChar char="•"/>
            </a:pPr>
            <a:r>
              <a:rPr lang="en-US" sz="830" dirty="0">
                <a:solidFill>
                  <a:srgbClr val="00458B"/>
                </a:solidFill>
                <a:latin typeface="Gotham Book" pitchFamily="2" charset="0"/>
                <a:cs typeface="Gotham Book" pitchFamily="2" charset="0"/>
              </a:rPr>
              <a:t>$2M mobilized</a:t>
            </a:r>
          </a:p>
          <a:p>
            <a:pPr marL="171450" indent="-171450" algn="l" hangingPunct="0">
              <a:lnSpc>
                <a:spcPct val="116667"/>
              </a:lnSpc>
              <a:buClr>
                <a:srgbClr val="00458B"/>
              </a:buClr>
              <a:buFont typeface="Arial" panose="020B0604020202020204" pitchFamily="34" charset="0"/>
              <a:buChar char="•"/>
            </a:pPr>
            <a:r>
              <a:rPr lang="en-US" sz="830" dirty="0">
                <a:solidFill>
                  <a:srgbClr val="00458C"/>
                </a:solidFill>
                <a:effectLst/>
                <a:latin typeface="Gotham Book" pitchFamily="2" charset="0"/>
                <a:cs typeface="Gotham Book" pitchFamily="2" charset="0"/>
              </a:rPr>
              <a:t>34 new products and services developed</a:t>
            </a:r>
            <a:endParaRPr lang="en-US" sz="830" dirty="0">
              <a:solidFill>
                <a:srgbClr val="00458B"/>
              </a:solidFill>
              <a:latin typeface="Gotham Book"/>
              <a:ea typeface="+mn-ea"/>
              <a:cs typeface="Gotham Book"/>
            </a:endParaRPr>
          </a:p>
        </p:txBody>
      </p:sp>
      <p:sp>
        <p:nvSpPr>
          <p:cNvPr id="13" name="Body text copy copy 11"/>
          <p:cNvSpPr/>
          <p:nvPr/>
        </p:nvSpPr>
        <p:spPr>
          <a:xfrm>
            <a:off x="2117582" y="5695950"/>
            <a:ext cx="1511366" cy="6286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171450" indent="-171450" algn="l" hangingPunct="0">
              <a:lnSpc>
                <a:spcPct val="116667"/>
              </a:lnSpc>
              <a:buClr>
                <a:srgbClr val="00458B"/>
              </a:buClr>
              <a:buFont typeface="Arial" panose="020B0604020202020204" pitchFamily="34" charset="0"/>
              <a:buChar char="•"/>
            </a:pPr>
            <a:r>
              <a:rPr lang="en-US" sz="830" dirty="0">
                <a:solidFill>
                  <a:srgbClr val="00458B"/>
                </a:solidFill>
                <a:latin typeface="Gotham Book"/>
                <a:cs typeface="Gotham Book"/>
              </a:rPr>
              <a:t>$538K mobilized</a:t>
            </a:r>
          </a:p>
          <a:p>
            <a:pPr marL="171450" indent="-171450" algn="l" hangingPunct="0">
              <a:lnSpc>
                <a:spcPct val="116667"/>
              </a:lnSpc>
              <a:buClr>
                <a:srgbClr val="00458B"/>
              </a:buClr>
              <a:buFont typeface="Arial" panose="020B0604020202020204" pitchFamily="34" charset="0"/>
              <a:buChar char="•"/>
            </a:pPr>
            <a:r>
              <a:rPr lang="en-US" sz="830" dirty="0">
                <a:solidFill>
                  <a:srgbClr val="00458C"/>
                </a:solidFill>
                <a:latin typeface="Gotham Book" pitchFamily="2" charset="0"/>
                <a:cs typeface="Gotham Book" pitchFamily="2" charset="0"/>
              </a:rPr>
              <a:t>22 </a:t>
            </a:r>
            <a:r>
              <a:rPr lang="en-US" sz="830" dirty="0">
                <a:solidFill>
                  <a:srgbClr val="00458C"/>
                </a:solidFill>
                <a:effectLst/>
                <a:latin typeface="Gotham Book" pitchFamily="2" charset="0"/>
                <a:cs typeface="Gotham Book" pitchFamily="2" charset="0"/>
              </a:rPr>
              <a:t>new products and services developed</a:t>
            </a:r>
            <a:endParaRPr lang="en-US" sz="830" dirty="0">
              <a:solidFill>
                <a:srgbClr val="00458B"/>
              </a:solidFill>
              <a:latin typeface="Gotham Book"/>
              <a:ea typeface="+mn-ea"/>
              <a:cs typeface="Gotham Book"/>
            </a:endParaRPr>
          </a:p>
          <a:p>
            <a:pPr marL="171450" indent="-171450" algn="l" hangingPunct="0">
              <a:lnSpc>
                <a:spcPct val="116667"/>
              </a:lnSpc>
              <a:buClr>
                <a:srgbClr val="00458B"/>
              </a:buClr>
              <a:buFont typeface="Arial" panose="020B0604020202020204" pitchFamily="34" charset="0"/>
              <a:buChar char="•"/>
            </a:pPr>
            <a:endParaRPr lang="en-US" sz="830" dirty="0">
              <a:solidFill>
                <a:srgbClr val="00458B"/>
              </a:solidFill>
              <a:highlight>
                <a:srgbClr val="FFFF00"/>
              </a:highlight>
              <a:latin typeface="Gotham Book"/>
              <a:ea typeface="+mn-ea"/>
              <a:cs typeface="Gotham Book"/>
            </a:endParaRPr>
          </a:p>
        </p:txBody>
      </p:sp>
      <p:sp>
        <p:nvSpPr>
          <p:cNvPr id="14" name="Body text copy copy 12"/>
          <p:cNvSpPr/>
          <p:nvPr/>
        </p:nvSpPr>
        <p:spPr>
          <a:xfrm>
            <a:off x="3676328" y="5695950"/>
            <a:ext cx="1810072" cy="6286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171450" indent="-171450" hangingPunct="0">
              <a:lnSpc>
                <a:spcPct val="116667"/>
              </a:lnSpc>
              <a:buClr>
                <a:srgbClr val="00458B"/>
              </a:buClr>
              <a:buFont typeface="Arial" panose="020B0604020202020204" pitchFamily="34" charset="0"/>
              <a:buChar char="•"/>
            </a:pPr>
            <a:r>
              <a:rPr lang="en-US" sz="830" dirty="0">
                <a:solidFill>
                  <a:srgbClr val="00458B"/>
                </a:solidFill>
                <a:latin typeface="Gotham Book"/>
                <a:ea typeface="+mn-ea"/>
                <a:cs typeface="Gotham Book"/>
              </a:rPr>
              <a:t>Agribusiness: Up from $</a:t>
            </a:r>
            <a:r>
              <a:rPr lang="en-US" sz="830" dirty="0">
                <a:solidFill>
                  <a:srgbClr val="00458B"/>
                </a:solidFill>
                <a:latin typeface="Gotham Book"/>
                <a:cs typeface="Gotham Book"/>
              </a:rPr>
              <a:t>3.4</a:t>
            </a:r>
            <a:r>
              <a:rPr lang="en-US" sz="830" dirty="0">
                <a:solidFill>
                  <a:srgbClr val="00458B"/>
                </a:solidFill>
                <a:latin typeface="Gotham Book"/>
                <a:ea typeface="+mn-ea"/>
                <a:cs typeface="Gotham Book"/>
              </a:rPr>
              <a:t>M at baseline to $</a:t>
            </a:r>
            <a:r>
              <a:rPr lang="en-US" sz="830" dirty="0">
                <a:solidFill>
                  <a:srgbClr val="00458B"/>
                </a:solidFill>
                <a:latin typeface="Gotham Book"/>
                <a:cs typeface="Gotham Book"/>
              </a:rPr>
              <a:t>4.6</a:t>
            </a:r>
            <a:r>
              <a:rPr lang="en-US" sz="830" dirty="0">
                <a:solidFill>
                  <a:srgbClr val="00458B"/>
                </a:solidFill>
                <a:latin typeface="Gotham Book"/>
                <a:ea typeface="+mn-ea"/>
                <a:cs typeface="Gotham Book"/>
              </a:rPr>
              <a:t>M in 2023</a:t>
            </a:r>
          </a:p>
          <a:p>
            <a:pPr marL="171450" indent="-171450" algn="l" hangingPunct="0">
              <a:lnSpc>
                <a:spcPct val="116667"/>
              </a:lnSpc>
              <a:buClr>
                <a:srgbClr val="00458B"/>
              </a:buClr>
              <a:buFont typeface="Arial" panose="020B0604020202020204" pitchFamily="34" charset="0"/>
              <a:buChar char="•"/>
            </a:pPr>
            <a:r>
              <a:rPr lang="en-US" sz="830" dirty="0">
                <a:solidFill>
                  <a:srgbClr val="00458B"/>
                </a:solidFill>
                <a:latin typeface="Gotham Book"/>
                <a:ea typeface="+mn-ea"/>
                <a:cs typeface="Gotham Book"/>
              </a:rPr>
              <a:t>Livestock: Up from $</a:t>
            </a:r>
            <a:r>
              <a:rPr lang="en-US" sz="830" dirty="0">
                <a:solidFill>
                  <a:srgbClr val="00458B"/>
                </a:solidFill>
                <a:latin typeface="Gotham Book"/>
                <a:cs typeface="Gotham Book"/>
              </a:rPr>
              <a:t>3.9</a:t>
            </a:r>
            <a:r>
              <a:rPr lang="en-US" sz="830" dirty="0">
                <a:solidFill>
                  <a:srgbClr val="00458B"/>
                </a:solidFill>
                <a:latin typeface="Gotham Book"/>
                <a:ea typeface="+mn-ea"/>
                <a:cs typeface="Gotham Book"/>
              </a:rPr>
              <a:t>M at baseline to $4.7M</a:t>
            </a:r>
            <a:r>
              <a:rPr lang="en-US" sz="830" dirty="0">
                <a:solidFill>
                  <a:srgbClr val="00458B"/>
                </a:solidFill>
                <a:latin typeface="Gotham Book"/>
                <a:cs typeface="Gotham Book"/>
              </a:rPr>
              <a:t> </a:t>
            </a:r>
            <a:r>
              <a:rPr lang="en-US" sz="830" dirty="0">
                <a:solidFill>
                  <a:srgbClr val="00458B"/>
                </a:solidFill>
                <a:latin typeface="Gotham Book"/>
                <a:ea typeface="+mn-ea"/>
                <a:cs typeface="Gotham Book"/>
              </a:rPr>
              <a:t>in 2023</a:t>
            </a:r>
          </a:p>
          <a:p>
            <a:pPr hangingPunct="0">
              <a:lnSpc>
                <a:spcPct val="116667"/>
              </a:lnSpc>
              <a:buClr>
                <a:srgbClr val="00458B"/>
              </a:buClr>
            </a:pPr>
            <a:endParaRPr lang="en-US" sz="830" dirty="0">
              <a:solidFill>
                <a:srgbClr val="00458B"/>
              </a:solidFill>
              <a:highlight>
                <a:srgbClr val="FFFF00"/>
              </a:highlight>
              <a:latin typeface="Gotham Book"/>
              <a:ea typeface="+mn-ea"/>
              <a:cs typeface="Gotham Book"/>
            </a:endParaRPr>
          </a:p>
        </p:txBody>
      </p:sp>
      <p:sp>
        <p:nvSpPr>
          <p:cNvPr id="15" name="Body text copy copy 13"/>
          <p:cNvSpPr/>
          <p:nvPr/>
        </p:nvSpPr>
        <p:spPr>
          <a:xfrm>
            <a:off x="5442814" y="5695950"/>
            <a:ext cx="1879003" cy="6286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171450" indent="-171450" algn="l" hangingPunct="0">
              <a:lnSpc>
                <a:spcPct val="116667"/>
              </a:lnSpc>
              <a:buClr>
                <a:srgbClr val="00458B"/>
              </a:buClr>
              <a:buFont typeface="Arial" panose="020B0604020202020204" pitchFamily="34" charset="0"/>
              <a:buChar char="•"/>
            </a:pPr>
            <a:r>
              <a:rPr lang="en-US" sz="830" dirty="0">
                <a:solidFill>
                  <a:srgbClr val="00458B"/>
                </a:solidFill>
                <a:latin typeface="Gotham Book"/>
                <a:ea typeface="+mn-ea"/>
                <a:cs typeface="Gotham Book"/>
              </a:rPr>
              <a:t>Agribusiness: Up from $</a:t>
            </a:r>
            <a:r>
              <a:rPr lang="en-US" sz="830" dirty="0">
                <a:solidFill>
                  <a:srgbClr val="00458B"/>
                </a:solidFill>
                <a:latin typeface="Gotham Book"/>
                <a:cs typeface="Gotham Book"/>
              </a:rPr>
              <a:t>750</a:t>
            </a:r>
            <a:r>
              <a:rPr lang="en-US" sz="830" dirty="0">
                <a:solidFill>
                  <a:srgbClr val="00458B"/>
                </a:solidFill>
                <a:latin typeface="Gotham Book"/>
                <a:ea typeface="+mn-ea"/>
                <a:cs typeface="Gotham Book"/>
              </a:rPr>
              <a:t>K at baseline to $</a:t>
            </a:r>
            <a:r>
              <a:rPr lang="en-US" sz="830" dirty="0">
                <a:solidFill>
                  <a:srgbClr val="00458B"/>
                </a:solidFill>
                <a:latin typeface="Gotham Book"/>
                <a:cs typeface="Gotham Book"/>
              </a:rPr>
              <a:t>1.3M</a:t>
            </a:r>
            <a:r>
              <a:rPr lang="en-US" sz="830" dirty="0">
                <a:solidFill>
                  <a:srgbClr val="00458B"/>
                </a:solidFill>
                <a:latin typeface="Gotham Book"/>
                <a:ea typeface="+mn-ea"/>
                <a:cs typeface="Gotham Book"/>
              </a:rPr>
              <a:t> in 2023</a:t>
            </a:r>
          </a:p>
          <a:p>
            <a:pPr marL="171450" indent="-171450" hangingPunct="0">
              <a:lnSpc>
                <a:spcPct val="116667"/>
              </a:lnSpc>
              <a:buClr>
                <a:srgbClr val="00458B"/>
              </a:buClr>
              <a:buFont typeface="Arial" panose="020B0604020202020204" pitchFamily="34" charset="0"/>
              <a:buChar char="•"/>
            </a:pPr>
            <a:r>
              <a:rPr lang="en-US" sz="830" dirty="0">
                <a:solidFill>
                  <a:srgbClr val="00458B"/>
                </a:solidFill>
                <a:latin typeface="Gotham Book"/>
                <a:ea typeface="+mn-ea"/>
                <a:cs typeface="Gotham Book"/>
              </a:rPr>
              <a:t>Livestock: Up from $</a:t>
            </a:r>
            <a:r>
              <a:rPr lang="en-US" sz="830" dirty="0">
                <a:solidFill>
                  <a:srgbClr val="00458B"/>
                </a:solidFill>
                <a:latin typeface="Gotham Book"/>
                <a:cs typeface="Gotham Book"/>
              </a:rPr>
              <a:t>330</a:t>
            </a:r>
            <a:r>
              <a:rPr lang="en-US" sz="830" dirty="0">
                <a:solidFill>
                  <a:srgbClr val="00458B"/>
                </a:solidFill>
                <a:latin typeface="Gotham Book"/>
                <a:ea typeface="+mn-ea"/>
                <a:cs typeface="Gotham Book"/>
              </a:rPr>
              <a:t>K at baseline to $2.4M in 2023 </a:t>
            </a:r>
          </a:p>
          <a:p>
            <a:pPr marL="171450" indent="-171450" algn="l" hangingPunct="0">
              <a:lnSpc>
                <a:spcPct val="116667"/>
              </a:lnSpc>
              <a:buClr>
                <a:srgbClr val="00458B"/>
              </a:buClr>
              <a:buFont typeface="Arial" panose="020B0604020202020204" pitchFamily="34" charset="0"/>
              <a:buChar char="•"/>
            </a:pPr>
            <a:endParaRPr lang="en-US" sz="830" dirty="0">
              <a:solidFill>
                <a:srgbClr val="00458B"/>
              </a:solidFill>
              <a:highlight>
                <a:srgbClr val="FFFF00"/>
              </a:highlight>
              <a:latin typeface="Gotham Book"/>
              <a:ea typeface="+mn-ea"/>
              <a:cs typeface="Gotham Book"/>
            </a:endParaRPr>
          </a:p>
        </p:txBody>
      </p:sp>
      <p:sp>
        <p:nvSpPr>
          <p:cNvPr id="17" name="Body text copy copy 15"/>
          <p:cNvSpPr/>
          <p:nvPr/>
        </p:nvSpPr>
        <p:spPr>
          <a:xfrm>
            <a:off x="365048" y="6772275"/>
            <a:ext cx="3416377" cy="162877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r>
              <a:rPr lang="en-US" sz="900" dirty="0">
                <a:solidFill>
                  <a:srgbClr val="00468C"/>
                </a:solidFill>
                <a:effectLst/>
                <a:latin typeface="Gotham Book" pitchFamily="2" charset="0"/>
                <a:cs typeface="Gotham Book" pitchFamily="2" charset="0"/>
              </a:rPr>
              <a:t>Funded by USAID, the Farmer-to-Farmer (F2F)</a:t>
            </a:r>
          </a:p>
          <a:p>
            <a:r>
              <a:rPr lang="en-US" sz="900" dirty="0">
                <a:solidFill>
                  <a:srgbClr val="00468C"/>
                </a:solidFill>
                <a:effectLst/>
                <a:latin typeface="Gotham Book" pitchFamily="2" charset="0"/>
                <a:cs typeface="Gotham Book" pitchFamily="2" charset="0"/>
              </a:rPr>
              <a:t>program connects volunteers from the United States</a:t>
            </a:r>
          </a:p>
          <a:p>
            <a:r>
              <a:rPr lang="en-US" sz="900" dirty="0">
                <a:solidFill>
                  <a:srgbClr val="00468C"/>
                </a:solidFill>
                <a:effectLst/>
                <a:latin typeface="Gotham Book" pitchFamily="2" charset="0"/>
                <a:cs typeface="Gotham Book" pitchFamily="2" charset="0"/>
              </a:rPr>
              <a:t>with agriculture-related organizations in developing</a:t>
            </a:r>
          </a:p>
          <a:p>
            <a:r>
              <a:rPr lang="en-US" sz="900" dirty="0">
                <a:solidFill>
                  <a:srgbClr val="00468C"/>
                </a:solidFill>
                <a:effectLst/>
                <a:latin typeface="Gotham Book" pitchFamily="2" charset="0"/>
                <a:cs typeface="Gotham Book" pitchFamily="2" charset="0"/>
              </a:rPr>
              <a:t>countries. Through two- to four-week assignments,</a:t>
            </a:r>
          </a:p>
          <a:p>
            <a:r>
              <a:rPr lang="en-US" sz="900" dirty="0">
                <a:solidFill>
                  <a:srgbClr val="00468C"/>
                </a:solidFill>
                <a:effectLst/>
                <a:latin typeface="Gotham Book" pitchFamily="2" charset="0"/>
                <a:cs typeface="Gotham Book" pitchFamily="2" charset="0"/>
              </a:rPr>
              <a:t>volunteers provide technical assistance in agricultural</a:t>
            </a:r>
          </a:p>
          <a:p>
            <a:r>
              <a:rPr lang="en-US" sz="900" dirty="0">
                <a:solidFill>
                  <a:srgbClr val="00468C"/>
                </a:solidFill>
                <a:effectLst/>
                <a:latin typeface="Gotham Book" pitchFamily="2" charset="0"/>
                <a:cs typeface="Gotham Book" pitchFamily="2" charset="0"/>
              </a:rPr>
              <a:t>development that supports food security and</a:t>
            </a:r>
          </a:p>
          <a:p>
            <a:r>
              <a:rPr lang="en-US" sz="900" dirty="0">
                <a:solidFill>
                  <a:srgbClr val="00468C"/>
                </a:solidFill>
                <a:effectLst/>
                <a:latin typeface="Gotham Book" pitchFamily="2" charset="0"/>
                <a:cs typeface="Gotham Book" pitchFamily="2" charset="0"/>
              </a:rPr>
              <a:t>sustainable economic growth. They work with local</a:t>
            </a:r>
          </a:p>
          <a:p>
            <a:r>
              <a:rPr lang="en-US" sz="900" dirty="0">
                <a:solidFill>
                  <a:srgbClr val="00468C"/>
                </a:solidFill>
                <a:effectLst/>
                <a:latin typeface="Gotham Book" pitchFamily="2" charset="0"/>
                <a:cs typeface="Gotham Book" pitchFamily="2" charset="0"/>
              </a:rPr>
              <a:t>partners and beneficiaries to increase agricultural</a:t>
            </a:r>
          </a:p>
          <a:p>
            <a:r>
              <a:rPr lang="en-US" sz="900" dirty="0">
                <a:solidFill>
                  <a:srgbClr val="00468C"/>
                </a:solidFill>
                <a:effectLst/>
                <a:latin typeface="Gotham Book" pitchFamily="2" charset="0"/>
                <a:cs typeface="Gotham Book" pitchFamily="2" charset="0"/>
              </a:rPr>
              <a:t>production and productivity, improve business profitability, address environmental and natural </a:t>
            </a:r>
          </a:p>
          <a:p>
            <a:pPr algn="l" hangingPunct="0">
              <a:lnSpc>
                <a:spcPct val="116667"/>
              </a:lnSpc>
            </a:pPr>
            <a:r>
              <a:rPr sz="9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 </a:t>
            </a:r>
          </a:p>
        </p:txBody>
      </p:sp>
      <p:sp>
        <p:nvSpPr>
          <p:cNvPr id="18" name="Body text copy copy 16"/>
          <p:cNvSpPr/>
          <p:nvPr/>
        </p:nvSpPr>
        <p:spPr>
          <a:xfrm>
            <a:off x="365896" y="6381750"/>
            <a:ext cx="3848465" cy="5048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lang="en-US" sz="1650" dirty="0">
                <a:solidFill>
                  <a:srgbClr val="00468B"/>
                </a:solidFill>
                <a:latin typeface="Gotham Medium" pitchFamily="2" charset="0"/>
                <a:cs typeface="Gotham Medium" pitchFamily="2" charset="0"/>
              </a:rPr>
              <a:t>BACKGROUND</a:t>
            </a:r>
          </a:p>
        </p:txBody>
      </p:sp>
      <p:sp>
        <p:nvSpPr>
          <p:cNvPr id="19" name="Body text copy copy 17"/>
          <p:cNvSpPr/>
          <p:nvPr/>
        </p:nvSpPr>
        <p:spPr>
          <a:xfrm>
            <a:off x="3762375" y="6762750"/>
            <a:ext cx="3420758" cy="14668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r>
              <a:rPr lang="en-US" sz="900" dirty="0">
                <a:solidFill>
                  <a:srgbClr val="00468C"/>
                </a:solidFill>
                <a:effectLst/>
                <a:latin typeface="Gotham Book" pitchFamily="2" charset="0"/>
                <a:cs typeface="Gotham Book" pitchFamily="2" charset="0"/>
              </a:rPr>
              <a:t>resource management challenges, and improve incomes, thereby contributing to rapid economic growth while conserving environmental and natural resources.</a:t>
            </a:r>
          </a:p>
          <a:p>
            <a:endParaRPr lang="en-US" sz="900" dirty="0">
              <a:solidFill>
                <a:srgbClr val="00468C"/>
              </a:solidFill>
              <a:effectLst/>
              <a:latin typeface="Gotham Book" pitchFamily="2" charset="0"/>
              <a:cs typeface="Gotham Book" pitchFamily="2" charset="0"/>
            </a:endParaRPr>
          </a:p>
          <a:p>
            <a:r>
              <a:rPr lang="en-US" sz="900" dirty="0">
                <a:solidFill>
                  <a:srgbClr val="00468C"/>
                </a:solidFill>
                <a:effectLst/>
                <a:latin typeface="Gotham Book" pitchFamily="2" charset="0"/>
                <a:cs typeface="Gotham Book" pitchFamily="2" charset="0"/>
              </a:rPr>
              <a:t>In 2018, CRS was awarded a "Leader with Associate Cooperative Agreement" to</a:t>
            </a:r>
            <a:r>
              <a:rPr lang="en-US" sz="900" dirty="0">
                <a:solidFill>
                  <a:srgbClr val="00468C"/>
                </a:solidFill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900" dirty="0">
                <a:solidFill>
                  <a:srgbClr val="00468C"/>
                </a:solidFill>
                <a:effectLst/>
                <a:latin typeface="Gotham Book" pitchFamily="2" charset="0"/>
                <a:cs typeface="Gotham Book" pitchFamily="2" charset="0"/>
              </a:rPr>
              <a:t>implement the F2F program in Rwanda, Benin, Ethiopia, Nepal, Uganda, and Timor-Leste from 2018-2023.</a:t>
            </a:r>
          </a:p>
          <a:p>
            <a:endParaRPr lang="en-US" sz="900" dirty="0">
              <a:solidFill>
                <a:srgbClr val="00468C"/>
              </a:solidFill>
              <a:latin typeface="Gotham Book" pitchFamily="2" charset="0"/>
              <a:cs typeface="Gotham Book" pitchFamily="2" charset="0"/>
            </a:endParaRPr>
          </a:p>
          <a:p>
            <a:r>
              <a:rPr lang="en-US" sz="900" i="1" dirty="0">
                <a:solidFill>
                  <a:srgbClr val="00468B"/>
                </a:solidFill>
                <a:latin typeface="Gotham Light" pitchFamily="2" charset="0"/>
                <a:cs typeface="Gotham Light" pitchFamily="2" charset="0"/>
              </a:rPr>
              <a:t>.</a:t>
            </a:r>
            <a:endParaRPr lang="en-US" sz="900" dirty="0">
              <a:solidFill>
                <a:srgbClr val="00468C"/>
              </a:solidFill>
              <a:effectLst/>
              <a:latin typeface="Gotham Book" pitchFamily="2" charset="0"/>
              <a:cs typeface="Gotham Book" pitchFamily="2" charset="0"/>
            </a:endParaRPr>
          </a:p>
          <a:p>
            <a:pPr algn="l" hangingPunct="0">
              <a:lnSpc>
                <a:spcPct val="116667"/>
              </a:lnSpc>
            </a:pPr>
            <a:r>
              <a:rPr sz="9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 </a:t>
            </a:r>
          </a:p>
        </p:txBody>
      </p:sp>
      <p:pic>
        <p:nvPicPr>
          <p:cNvPr id="20" name="Shape-1"/>
          <p:cNvPicPr/>
          <p:nvPr/>
        </p:nvPicPr>
        <p:blipFill rotWithShape="1">
          <a:blip r:embed="rId9"/>
          <a:stretch>
            <a:fillRect/>
          </a:stretch>
        </p:blipFill>
        <p:spPr>
          <a:xfrm rot="10800000">
            <a:off x="423912" y="8620125"/>
            <a:ext cx="5368153" cy="1657350"/>
          </a:xfrm>
          <a:prstGeom prst="rect">
            <a:avLst/>
          </a:prstGeom>
        </p:spPr>
      </p:pic>
      <p:pic>
        <p:nvPicPr>
          <p:cNvPr id="21" name="Shape-18"/>
          <p:cNvPicPr/>
          <p:nvPr/>
        </p:nvPicPr>
        <p:blipFill rotWithShape="1">
          <a:blip r:embed="rId10"/>
          <a:stretch>
            <a:fillRect/>
          </a:stretch>
        </p:blipFill>
        <p:spPr>
          <a:xfrm rot="21600000">
            <a:off x="799203" y="8486775"/>
            <a:ext cx="649605" cy="250613"/>
          </a:xfrm>
          <a:prstGeom prst="rect">
            <a:avLst/>
          </a:prstGeom>
        </p:spPr>
      </p:pic>
      <p:sp>
        <p:nvSpPr>
          <p:cNvPr id="22" name="Body text copy copy 5"/>
          <p:cNvSpPr/>
          <p:nvPr/>
        </p:nvSpPr>
        <p:spPr>
          <a:xfrm>
            <a:off x="510553" y="8704372"/>
            <a:ext cx="5651889" cy="5048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lang="en-US" sz="1650" dirty="0">
                <a:solidFill>
                  <a:srgbClr val="FFFFFF"/>
                </a:solidFill>
                <a:latin typeface="Gotham Medium" pitchFamily="2" charset="0"/>
                <a:cs typeface="Gotham Medium" pitchFamily="2" charset="0"/>
              </a:rPr>
              <a:t>HOST PARTNERS ASSISTED</a:t>
            </a:r>
          </a:p>
        </p:txBody>
      </p:sp>
      <p:sp>
        <p:nvSpPr>
          <p:cNvPr id="23" name="Body text copy copy 20"/>
          <p:cNvSpPr/>
          <p:nvPr/>
        </p:nvSpPr>
        <p:spPr>
          <a:xfrm>
            <a:off x="510553" y="9029700"/>
            <a:ext cx="5337797" cy="11239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171450" indent="-171450" algn="l" hangingPunct="0">
              <a:lnSpc>
                <a:spcPct val="12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13</a:t>
            </a:r>
            <a:r>
              <a:rPr lang="en-US" sz="1000" dirty="0">
                <a:solidFill>
                  <a:schemeClr val="bg1"/>
                </a:solidFill>
                <a:latin typeface="Gotham Book" pitchFamily="2" charset="0"/>
                <a:ea typeface="+mn-ea"/>
                <a:cs typeface="Gotham Book" pitchFamily="2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</a:t>
            </a:r>
            <a:r>
              <a:rPr lang="en-US" sz="1000" dirty="0">
                <a:solidFill>
                  <a:schemeClr val="bg1"/>
                </a:solidFill>
                <a:latin typeface="Gotham Book" pitchFamily="2" charset="0"/>
                <a:ea typeface="+mn-ea"/>
                <a:cs typeface="Gotham Book" pitchFamily="2" charset="0"/>
              </a:rPr>
              <a:t>armers’ cooperatives</a:t>
            </a:r>
          </a:p>
          <a:p>
            <a:pPr marL="171450" indent="-171450" algn="l" hangingPunct="0">
              <a:lnSpc>
                <a:spcPct val="12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3</a:t>
            </a:r>
            <a:r>
              <a:rPr lang="en-US" sz="1000" dirty="0">
                <a:solidFill>
                  <a:schemeClr val="bg1"/>
                </a:solidFill>
                <a:latin typeface="Gotham Book" pitchFamily="2" charset="0"/>
                <a:ea typeface="+mn-ea"/>
                <a:cs typeface="Gotham Book" pitchFamily="2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E</a:t>
            </a:r>
            <a:r>
              <a:rPr lang="en-US" sz="1000" dirty="0">
                <a:solidFill>
                  <a:schemeClr val="bg1"/>
                </a:solidFill>
                <a:latin typeface="Gotham Book" pitchFamily="2" charset="0"/>
                <a:ea typeface="+mn-ea"/>
                <a:cs typeface="Gotham Book" pitchFamily="2" charset="0"/>
              </a:rPr>
              <a:t>ducational institutions</a:t>
            </a:r>
          </a:p>
          <a:p>
            <a:pPr marL="171450" indent="-171450" algn="l" hangingPunct="0">
              <a:lnSpc>
                <a:spcPct val="12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6 NGOs</a:t>
            </a:r>
            <a:endParaRPr lang="en-US" sz="1000" dirty="0">
              <a:solidFill>
                <a:schemeClr val="bg1"/>
              </a:solidFill>
              <a:latin typeface="Gotham Book" pitchFamily="2" charset="0"/>
              <a:ea typeface="+mn-ea"/>
              <a:cs typeface="Gotham Book" pitchFamily="2" charset="0"/>
            </a:endParaRPr>
          </a:p>
          <a:p>
            <a:pPr marL="171450" indent="-171450" algn="l" hangingPunct="0">
              <a:lnSpc>
                <a:spcPct val="12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6 </a:t>
            </a:r>
            <a:r>
              <a:rPr lang="en-US" sz="1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P</a:t>
            </a:r>
            <a:r>
              <a:rPr lang="en-US" sz="100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r</a:t>
            </a:r>
            <a:r>
              <a:rPr lang="en-US" sz="1000">
                <a:solidFill>
                  <a:schemeClr val="bg1"/>
                </a:solidFill>
                <a:latin typeface="Gotham Book" pitchFamily="2" charset="0"/>
                <a:ea typeface="+mn-ea"/>
                <a:cs typeface="Gotham Book" pitchFamily="2" charset="0"/>
              </a:rPr>
              <a:t>ivate </a:t>
            </a:r>
            <a:r>
              <a:rPr lang="en-US" sz="1000" dirty="0">
                <a:solidFill>
                  <a:schemeClr val="bg1"/>
                </a:solidFill>
                <a:latin typeface="Gotham Book" pitchFamily="2" charset="0"/>
                <a:ea typeface="+mn-ea"/>
                <a:cs typeface="Gotham Book" pitchFamily="2" charset="0"/>
              </a:rPr>
              <a:t>businesses </a:t>
            </a:r>
          </a:p>
          <a:p>
            <a:pPr marL="123825" indent="-123825" algn="l" hangingPunct="0">
              <a:lnSpc>
                <a:spcPct val="125000"/>
              </a:lnSpc>
              <a:buClr>
                <a:schemeClr val="bg1"/>
              </a:buClr>
              <a:buFont typeface="Courier New" panose="020B0604020202020204" pitchFamily="34" charset="0"/>
              <a:buChar char="o"/>
            </a:pPr>
            <a:endParaRPr lang="en-US" sz="1000" dirty="0">
              <a:solidFill>
                <a:schemeClr val="bg1"/>
              </a:solidFill>
              <a:latin typeface="Gotham Book" pitchFamily="2" charset="0"/>
              <a:ea typeface="+mn-ea"/>
              <a:cs typeface="Gotham Book" pitchFamily="2" charset="0"/>
            </a:endParaRPr>
          </a:p>
        </p:txBody>
      </p:sp>
      <p:pic>
        <p:nvPicPr>
          <p:cNvPr id="24" name="Shape-1"/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514065" y="3042383"/>
            <a:ext cx="7136566" cy="1492382"/>
          </a:xfrm>
          <a:prstGeom prst="rect">
            <a:avLst/>
          </a:prstGeom>
        </p:spPr>
      </p:pic>
      <p:sp>
        <p:nvSpPr>
          <p:cNvPr id="28" name="Body text copy copy 21"/>
          <p:cNvSpPr/>
          <p:nvPr/>
        </p:nvSpPr>
        <p:spPr>
          <a:xfrm>
            <a:off x="5055939" y="3320662"/>
            <a:ext cx="2096081" cy="1143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ts val="1300"/>
              </a:lnSpc>
            </a:pPr>
            <a:r>
              <a:rPr sz="900" dirty="0">
                <a:solidFill>
                  <a:srgbClr val="00468B"/>
                </a:solidFill>
                <a:latin typeface="Gotham Medium" pitchFamily="2" charset="0"/>
                <a:cs typeface="Gotham Medium" pitchFamily="2" charset="0"/>
              </a:rPr>
              <a:t>Duration: </a:t>
            </a:r>
            <a:r>
              <a:rPr lang="en-US" sz="9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2018-2023</a:t>
            </a:r>
            <a:endParaRPr sz="900" dirty="0">
              <a:solidFill>
                <a:srgbClr val="00468B"/>
              </a:solidFill>
              <a:latin typeface="Gotham Book" pitchFamily="2" charset="0"/>
              <a:cs typeface="Gotham Book" pitchFamily="2" charset="0"/>
            </a:endParaRPr>
          </a:p>
          <a:p>
            <a:pPr algn="l" hangingPunct="0">
              <a:lnSpc>
                <a:spcPts val="1300"/>
              </a:lnSpc>
            </a:pPr>
            <a:r>
              <a:rPr sz="900" dirty="0">
                <a:solidFill>
                  <a:srgbClr val="00468B"/>
                </a:solidFill>
                <a:latin typeface="Gotham Medium" pitchFamily="2" charset="0"/>
                <a:cs typeface="Gotham Medium" pitchFamily="2" charset="0"/>
              </a:rPr>
              <a:t>Implementing Partners:</a:t>
            </a:r>
            <a:r>
              <a:rPr lang="en-US" sz="900" dirty="0">
                <a:solidFill>
                  <a:srgbClr val="00468B"/>
                </a:solidFill>
                <a:latin typeface="Gotham Medium" pitchFamily="2" charset="0"/>
                <a:cs typeface="Gotham Medium" pitchFamily="2" charset="0"/>
              </a:rPr>
              <a:t> </a:t>
            </a:r>
            <a:r>
              <a:rPr lang="en-US" sz="9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Farmer’s cooperatives and associations, educational institutions, NGOs, and private agribusinesses. </a:t>
            </a:r>
            <a:endParaRPr sz="900" dirty="0">
              <a:solidFill>
                <a:srgbClr val="00468B"/>
              </a:solidFill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29" name="Body text copy copy 22"/>
          <p:cNvSpPr/>
          <p:nvPr/>
        </p:nvSpPr>
        <p:spPr>
          <a:xfrm>
            <a:off x="2762082" y="2956987"/>
            <a:ext cx="4736417" cy="5048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25000"/>
              </a:lnSpc>
            </a:pPr>
            <a:r>
              <a:rPr sz="1650" dirty="0">
                <a:solidFill>
                  <a:srgbClr val="00468B"/>
                </a:solidFill>
                <a:latin typeface="Gotham Medium" pitchFamily="2" charset="0"/>
                <a:ea typeface="+mn-ea"/>
                <a:cs typeface="Gotham Medium" pitchFamily="2" charset="0"/>
              </a:rPr>
              <a:t>QUICK FACTS</a:t>
            </a:r>
          </a:p>
        </p:txBody>
      </p:sp>
      <p:pic>
        <p:nvPicPr>
          <p:cNvPr id="31" name="Animal_O29"/>
          <p:cNvPicPr/>
          <p:nvPr/>
        </p:nvPicPr>
        <p:blipFill rotWithShape="1">
          <a:blip r:embed="rId12"/>
          <a:stretch>
            <a:fillRect/>
          </a:stretch>
        </p:blipFill>
        <p:spPr>
          <a:xfrm>
            <a:off x="2739007" y="5077103"/>
            <a:ext cx="423293" cy="361662"/>
          </a:xfrm>
          <a:prstGeom prst="rect">
            <a:avLst/>
          </a:prstGeom>
        </p:spPr>
      </p:pic>
      <p:pic>
        <p:nvPicPr>
          <p:cNvPr id="32" name="money bag dollar outline"/>
          <p:cNvPicPr/>
          <p:nvPr/>
        </p:nvPicPr>
        <p:blipFill rotWithShape="1">
          <a:blip r:embed="rId13"/>
          <a:stretch>
            <a:fillRect/>
          </a:stretch>
        </p:blipFill>
        <p:spPr>
          <a:xfrm>
            <a:off x="4294344" y="5094148"/>
            <a:ext cx="401777" cy="401777"/>
          </a:xfrm>
          <a:prstGeom prst="rect">
            <a:avLst/>
          </a:prstGeom>
        </p:spPr>
      </p:pic>
      <p:pic>
        <p:nvPicPr>
          <p:cNvPr id="33" name="Animal_O12"/>
          <p:cNvPicPr/>
          <p:nvPr/>
        </p:nvPicPr>
        <p:blipFill rotWithShape="1">
          <a:blip r:embed="rId14"/>
          <a:stretch>
            <a:fillRect/>
          </a:stretch>
        </p:blipFill>
        <p:spPr>
          <a:xfrm>
            <a:off x="2616804" y="5229225"/>
            <a:ext cx="222018" cy="219075"/>
          </a:xfrm>
          <a:prstGeom prst="rect">
            <a:avLst/>
          </a:prstGeom>
        </p:spPr>
      </p:pic>
      <p:pic>
        <p:nvPicPr>
          <p:cNvPr id="34" name="menu 9 morph outline copy 2"/>
          <p:cNvPicPr/>
          <p:nvPr/>
        </p:nvPicPr>
        <p:blipFill rotWithShape="1">
          <a:blip r:embed="rId7"/>
          <a:stretch>
            <a:fillRect/>
          </a:stretch>
        </p:blipFill>
        <p:spPr>
          <a:xfrm rot="-5400000">
            <a:off x="6243587" y="4877038"/>
            <a:ext cx="258325" cy="314998"/>
          </a:xfrm>
          <a:prstGeom prst="rect">
            <a:avLst/>
          </a:prstGeom>
        </p:spPr>
      </p:pic>
      <p:pic>
        <p:nvPicPr>
          <p:cNvPr id="35" name="menu 9 morph outline"/>
          <p:cNvPicPr/>
          <p:nvPr/>
        </p:nvPicPr>
        <p:blipFill rotWithShape="1">
          <a:blip r:embed="rId15"/>
          <a:stretch>
            <a:fillRect/>
          </a:stretch>
        </p:blipFill>
        <p:spPr>
          <a:xfrm rot="-14246185">
            <a:off x="6377673" y="5012943"/>
            <a:ext cx="165355" cy="165355"/>
          </a:xfrm>
          <a:prstGeom prst="rect">
            <a:avLst/>
          </a:prstGeom>
        </p:spPr>
      </p:pic>
      <p:pic>
        <p:nvPicPr>
          <p:cNvPr id="36" name="menu 9 morph outline copy 1"/>
          <p:cNvPicPr/>
          <p:nvPr/>
        </p:nvPicPr>
        <p:blipFill rotWithShape="1">
          <a:blip r:embed="rId15"/>
          <a:stretch>
            <a:fillRect/>
          </a:stretch>
        </p:blipFill>
        <p:spPr>
          <a:xfrm rot="-18306194">
            <a:off x="6188981" y="5013947"/>
            <a:ext cx="165355" cy="165355"/>
          </a:xfrm>
          <a:prstGeom prst="rect">
            <a:avLst/>
          </a:prstGeom>
        </p:spPr>
      </p:pic>
      <p:pic>
        <p:nvPicPr>
          <p:cNvPr id="37" name="money bag dollar outline copy 1"/>
          <p:cNvPicPr/>
          <p:nvPr/>
        </p:nvPicPr>
        <p:blipFill rotWithShape="1">
          <a:blip r:embed="rId13"/>
          <a:stretch>
            <a:fillRect/>
          </a:stretch>
        </p:blipFill>
        <p:spPr>
          <a:xfrm>
            <a:off x="6162442" y="5103673"/>
            <a:ext cx="401777" cy="401777"/>
          </a:xfrm>
          <a:prstGeom prst="rect">
            <a:avLst/>
          </a:prstGeom>
        </p:spPr>
      </p:pic>
      <p:sp>
        <p:nvSpPr>
          <p:cNvPr id="38" name="Body text copy copy 23"/>
          <p:cNvSpPr/>
          <p:nvPr/>
        </p:nvSpPr>
        <p:spPr>
          <a:xfrm>
            <a:off x="3214016" y="3312530"/>
            <a:ext cx="1903671" cy="12001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ts val="1300"/>
              </a:lnSpc>
            </a:pPr>
            <a:r>
              <a:rPr sz="900" dirty="0">
                <a:solidFill>
                  <a:srgbClr val="00468B"/>
                </a:solidFill>
                <a:latin typeface="Gotham Medium" pitchFamily="2" charset="0"/>
                <a:cs typeface="Gotham Medium" pitchFamily="2" charset="0"/>
              </a:rPr>
              <a:t>Project Location: </a:t>
            </a:r>
            <a:r>
              <a:rPr lang="en-US" sz="9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Uganda </a:t>
            </a:r>
            <a:endParaRPr sz="900" dirty="0">
              <a:solidFill>
                <a:srgbClr val="00468B"/>
              </a:solidFill>
              <a:latin typeface="Gotham Book" pitchFamily="2" charset="0"/>
              <a:cs typeface="Gotham Book" pitchFamily="2" charset="0"/>
            </a:endParaRPr>
          </a:p>
          <a:p>
            <a:pPr algn="l" hangingPunct="0">
              <a:lnSpc>
                <a:spcPts val="1300"/>
              </a:lnSpc>
            </a:pPr>
            <a:r>
              <a:rPr sz="900" dirty="0">
                <a:solidFill>
                  <a:srgbClr val="00468B"/>
                </a:solidFill>
                <a:latin typeface="Gotham Medium" pitchFamily="2" charset="0"/>
                <a:cs typeface="Gotham Medium" pitchFamily="2" charset="0"/>
              </a:rPr>
              <a:t>Project Type:</a:t>
            </a:r>
            <a:r>
              <a:rPr sz="900" dirty="0">
                <a:solidFill>
                  <a:srgbClr val="00468B"/>
                </a:solidFill>
                <a:latin typeface="Gotham Book" pitchFamily="2" charset="0"/>
                <a:cs typeface="Gotham Medium" pitchFamily="2" charset="0"/>
              </a:rPr>
              <a:t> </a:t>
            </a:r>
            <a:r>
              <a:rPr lang="en-US" sz="9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Agriculture</a:t>
            </a:r>
            <a:endParaRPr sz="900" dirty="0">
              <a:solidFill>
                <a:srgbClr val="00468B"/>
              </a:solidFill>
              <a:latin typeface="Gotham Book" pitchFamily="2" charset="0"/>
              <a:cs typeface="Gotham Book" pitchFamily="2" charset="0"/>
            </a:endParaRPr>
          </a:p>
          <a:p>
            <a:pPr algn="l" hangingPunct="0">
              <a:lnSpc>
                <a:spcPts val="1300"/>
              </a:lnSpc>
            </a:pPr>
            <a:r>
              <a:rPr sz="900" dirty="0">
                <a:solidFill>
                  <a:srgbClr val="00468B"/>
                </a:solidFill>
                <a:latin typeface="Gotham Medium" pitchFamily="2" charset="0"/>
                <a:cs typeface="Gotham Medium" pitchFamily="2" charset="0"/>
              </a:rPr>
              <a:t>Donor:</a:t>
            </a:r>
            <a:r>
              <a:rPr lang="en-US" sz="900" dirty="0">
                <a:solidFill>
                  <a:srgbClr val="00468B"/>
                </a:solidFill>
                <a:latin typeface="Gotham Book" pitchFamily="2" charset="0"/>
                <a:cs typeface="Gotham Medium" pitchFamily="2" charset="0"/>
              </a:rPr>
              <a:t> </a:t>
            </a:r>
            <a:r>
              <a:rPr lang="en-US" sz="9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USAID</a:t>
            </a:r>
            <a:endParaRPr sz="900" dirty="0">
              <a:solidFill>
                <a:srgbClr val="00468B"/>
              </a:solidFill>
              <a:latin typeface="Gotham Book" pitchFamily="2" charset="0"/>
              <a:cs typeface="Gotham Book" pitchFamily="2" charset="0"/>
            </a:endParaRPr>
          </a:p>
          <a:p>
            <a:pPr algn="l" hangingPunct="0">
              <a:lnSpc>
                <a:spcPts val="1300"/>
              </a:lnSpc>
            </a:pPr>
            <a:r>
              <a:rPr sz="900" dirty="0">
                <a:solidFill>
                  <a:srgbClr val="00468B"/>
                </a:solidFill>
                <a:latin typeface="Gotham Medium" pitchFamily="2" charset="0"/>
                <a:cs typeface="Gotham Medium" pitchFamily="2" charset="0"/>
              </a:rPr>
              <a:t>No. of Participants:</a:t>
            </a:r>
            <a:r>
              <a:rPr lang="en-US" sz="900" dirty="0">
                <a:solidFill>
                  <a:srgbClr val="00468B"/>
                </a:solidFill>
                <a:latin typeface="Gotham Medium" pitchFamily="2" charset="0"/>
                <a:cs typeface="Gotham Medium" pitchFamily="2" charset="0"/>
              </a:rPr>
              <a:t> </a:t>
            </a:r>
            <a:r>
              <a:rPr lang="en-US" sz="9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53,110</a:t>
            </a:r>
            <a:endParaRPr sz="900" dirty="0">
              <a:solidFill>
                <a:srgbClr val="00468B"/>
              </a:solidFill>
              <a:highlight>
                <a:srgbClr val="FFFF00"/>
              </a:highlight>
              <a:latin typeface="Gotham Book" pitchFamily="2" charset="0"/>
              <a:cs typeface="Gotham Book" pitchFamily="2" charset="0"/>
            </a:endParaRPr>
          </a:p>
          <a:p>
            <a:pPr algn="l" hangingPunct="0">
              <a:lnSpc>
                <a:spcPts val="1300"/>
              </a:lnSpc>
            </a:pPr>
            <a:r>
              <a:rPr sz="900" dirty="0">
                <a:solidFill>
                  <a:srgbClr val="00468B"/>
                </a:solidFill>
                <a:latin typeface="Gotham Medium" pitchFamily="2" charset="0"/>
                <a:cs typeface="Gotham Medium" pitchFamily="2" charset="0"/>
              </a:rPr>
              <a:t>Value Chains: </a:t>
            </a:r>
            <a:r>
              <a:rPr lang="en-US" sz="9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Agribusiness &amp; livestock</a:t>
            </a:r>
            <a:endParaRPr sz="900" dirty="0">
              <a:solidFill>
                <a:srgbClr val="00468B"/>
              </a:solidFill>
              <a:latin typeface="Gotham Book" pitchFamily="2" charset="0"/>
              <a:cs typeface="Gotham Book" pitchFamily="2" charset="0"/>
            </a:endParaRPr>
          </a:p>
        </p:txBody>
      </p:sp>
      <p:pic>
        <p:nvPicPr>
          <p:cNvPr id="39" name="Vertical_RGB_294_White"/>
          <p:cNvPicPr/>
          <p:nvPr/>
        </p:nvPicPr>
        <p:blipFill rotWithShape="1">
          <a:blip r:embed="rId16"/>
          <a:stretch>
            <a:fillRect/>
          </a:stretch>
        </p:blipFill>
        <p:spPr>
          <a:xfrm>
            <a:off x="-92311" y="-168855"/>
            <a:ext cx="1262590" cy="1080098"/>
          </a:xfrm>
          <a:prstGeom prst="rect">
            <a:avLst/>
          </a:prstGeom>
        </p:spPr>
      </p:pic>
      <p:pic>
        <p:nvPicPr>
          <p:cNvPr id="42" name="menu 9 morph outline copy 5"/>
          <p:cNvPicPr/>
          <p:nvPr/>
        </p:nvPicPr>
        <p:blipFill rotWithShape="1">
          <a:blip r:embed="rId17"/>
          <a:stretch>
            <a:fillRect/>
          </a:stretch>
        </p:blipFill>
        <p:spPr>
          <a:xfrm rot="-8100000">
            <a:off x="4243628" y="4985786"/>
            <a:ext cx="255732" cy="193763"/>
          </a:xfrm>
          <a:prstGeom prst="rect">
            <a:avLst/>
          </a:prstGeom>
        </p:spPr>
      </p:pic>
      <p:pic>
        <p:nvPicPr>
          <p:cNvPr id="43" name="menu 9 morph outline copy 6"/>
          <p:cNvPicPr/>
          <p:nvPr/>
        </p:nvPicPr>
        <p:blipFill rotWithShape="1">
          <a:blip r:embed="rId17"/>
          <a:stretch>
            <a:fillRect/>
          </a:stretch>
        </p:blipFill>
        <p:spPr>
          <a:xfrm rot="-3121925">
            <a:off x="4491278" y="4981575"/>
            <a:ext cx="255732" cy="193763"/>
          </a:xfrm>
          <a:prstGeom prst="rect">
            <a:avLst/>
          </a:prstGeom>
        </p:spPr>
      </p:pic>
      <p:pic>
        <p:nvPicPr>
          <p:cNvPr id="45" name="Shape-1">
            <a:extLst>
              <a:ext uri="{FF2B5EF4-FFF2-40B4-BE49-F238E27FC236}">
                <a16:creationId xmlns:a16="http://schemas.microsoft.com/office/drawing/2014/main" id="{131D7B64-3541-9EC6-3DED-51ADE2AD84B2}"/>
              </a:ext>
            </a:extLst>
          </p:cNvPr>
          <p:cNvPicPr/>
          <p:nvPr/>
        </p:nvPicPr>
        <p:blipFill rotWithShape="1">
          <a:blip r:embed="rId9"/>
          <a:stretch>
            <a:fillRect/>
          </a:stretch>
        </p:blipFill>
        <p:spPr>
          <a:xfrm rot="10800000">
            <a:off x="-77648" y="2568574"/>
            <a:ext cx="7685327" cy="483482"/>
          </a:xfrm>
          <a:prstGeom prst="rect">
            <a:avLst/>
          </a:prstGeom>
        </p:spPr>
      </p:pic>
      <p:sp>
        <p:nvSpPr>
          <p:cNvPr id="16" name="Body text copy copy 14"/>
          <p:cNvSpPr/>
          <p:nvPr/>
        </p:nvSpPr>
        <p:spPr>
          <a:xfrm>
            <a:off x="-34693" y="2592103"/>
            <a:ext cx="7597543" cy="13811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Gotham Medium" pitchFamily="2" charset="0"/>
                <a:cs typeface="Gotham Medium" pitchFamily="2" charset="0"/>
              </a:rPr>
              <a:t>Farmer-to-Farmer Uganda: 2023-2028</a:t>
            </a:r>
          </a:p>
        </p:txBody>
      </p:sp>
      <p:pic>
        <p:nvPicPr>
          <p:cNvPr id="56" name="Shape-8">
            <a:extLst>
              <a:ext uri="{FF2B5EF4-FFF2-40B4-BE49-F238E27FC236}">
                <a16:creationId xmlns:a16="http://schemas.microsoft.com/office/drawing/2014/main" id="{2525DE3D-6A0C-F988-1F2B-B68C2D6B91D9}"/>
              </a:ext>
            </a:extLst>
          </p:cNvPr>
          <p:cNvPicPr/>
          <p:nvPr/>
        </p:nvPicPr>
        <p:blipFill rotWithShape="1">
          <a:blip r:embed="rId18"/>
          <a:stretch>
            <a:fillRect/>
          </a:stretch>
        </p:blipFill>
        <p:spPr>
          <a:xfrm>
            <a:off x="6346170" y="-29068"/>
            <a:ext cx="1295255" cy="547984"/>
          </a:xfrm>
          <a:prstGeom prst="rect">
            <a:avLst/>
          </a:prstGeom>
        </p:spPr>
      </p:pic>
      <p:pic>
        <p:nvPicPr>
          <p:cNvPr id="46" name="Farmer-to-Farmer">
            <a:extLst>
              <a:ext uri="{FF2B5EF4-FFF2-40B4-BE49-F238E27FC236}">
                <a16:creationId xmlns:a16="http://schemas.microsoft.com/office/drawing/2014/main" id="{6C97E1E2-984F-D6E1-4466-99436CD164B0}"/>
              </a:ext>
            </a:extLst>
          </p:cNvPr>
          <p:cNvPicPr/>
          <p:nvPr/>
        </p:nvPicPr>
        <p:blipFill rotWithShape="1">
          <a:blip r:embed="rId19"/>
          <a:stretch>
            <a:fillRect/>
          </a:stretch>
        </p:blipFill>
        <p:spPr>
          <a:xfrm>
            <a:off x="6421471" y="19041"/>
            <a:ext cx="1097679" cy="207008"/>
          </a:xfrm>
          <a:prstGeom prst="rect">
            <a:avLst/>
          </a:prstGeom>
        </p:spPr>
      </p:pic>
      <p:sp>
        <p:nvSpPr>
          <p:cNvPr id="47" name="Body text copy copy 22">
            <a:extLst>
              <a:ext uri="{FF2B5EF4-FFF2-40B4-BE49-F238E27FC236}">
                <a16:creationId xmlns:a16="http://schemas.microsoft.com/office/drawing/2014/main" id="{371E376A-6B8B-4E6F-5B03-F60A0D4AD333}"/>
              </a:ext>
            </a:extLst>
          </p:cNvPr>
          <p:cNvSpPr/>
          <p:nvPr/>
        </p:nvSpPr>
        <p:spPr>
          <a:xfrm>
            <a:off x="10673154" y="5229225"/>
            <a:ext cx="2961823" cy="830122"/>
          </a:xfrm>
          <a:prstGeom prst="rect">
            <a:avLst/>
          </a:prstGeom>
        </p:spPr>
        <p:txBody>
          <a:bodyPr spcFirstLastPara="0" lIns="378151" tIns="378151" rIns="378151" bIns="0" anchor="t"/>
          <a:lstStyle/>
          <a:p>
            <a:pPr algn="ctr" hangingPunct="0">
              <a:lnSpc>
                <a:spcPct val="125000"/>
              </a:lnSpc>
            </a:pPr>
            <a:endParaRPr sz="2000" dirty="0">
              <a:solidFill>
                <a:srgbClr val="618524"/>
              </a:solidFill>
              <a:latin typeface="Gotham Medium" panose="020B0604020202020204" charset="0"/>
              <a:cs typeface="Gotham Bold"/>
            </a:endParaRPr>
          </a:p>
        </p:txBody>
      </p:sp>
      <p:pic>
        <p:nvPicPr>
          <p:cNvPr id="52" name="CRS Logo Pos RGB">
            <a:extLst>
              <a:ext uri="{FF2B5EF4-FFF2-40B4-BE49-F238E27FC236}">
                <a16:creationId xmlns:a16="http://schemas.microsoft.com/office/drawing/2014/main" id="{DFB3972D-621A-5525-97D1-A7051C5FE960}"/>
              </a:ext>
            </a:extLst>
          </p:cNvPr>
          <p:cNvPicPr/>
          <p:nvPr/>
        </p:nvPicPr>
        <p:blipFill rotWithShape="1">
          <a:blip r:embed="rId20"/>
          <a:stretch>
            <a:fillRect/>
          </a:stretch>
        </p:blipFill>
        <p:spPr>
          <a:xfrm>
            <a:off x="5918164" y="9119996"/>
            <a:ext cx="1006614" cy="65760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88DE567-C6F4-304A-CCD3-D686DED9DCEF}"/>
              </a:ext>
            </a:extLst>
          </p:cNvPr>
          <p:cNvSpPr txBox="1"/>
          <p:nvPr/>
        </p:nvSpPr>
        <p:spPr>
          <a:xfrm>
            <a:off x="6329585" y="155164"/>
            <a:ext cx="1278095" cy="372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lnSpc>
                <a:spcPct val="125000"/>
              </a:lnSpc>
            </a:pPr>
            <a:r>
              <a:rPr lang="en-US" sz="1600" dirty="0">
                <a:solidFill>
                  <a:srgbClr val="618524"/>
                </a:solidFill>
                <a:latin typeface="Gotham Medium" panose="020B0604020202020204" charset="0"/>
                <a:cs typeface="Gotham Bold"/>
              </a:rPr>
              <a:t>UGANDA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6670439-48B5-6BE9-0D37-517E5B3E8A2B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1654" b="1464"/>
          <a:stretch/>
        </p:blipFill>
        <p:spPr>
          <a:xfrm>
            <a:off x="-34692" y="3053419"/>
            <a:ext cx="3201708" cy="14408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3521AC9-434F-B206-A3A6-1825473E4652}"/>
              </a:ext>
            </a:extLst>
          </p:cNvPr>
          <p:cNvSpPr txBox="1"/>
          <p:nvPr/>
        </p:nvSpPr>
        <p:spPr>
          <a:xfrm>
            <a:off x="1704398" y="3171902"/>
            <a:ext cx="949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rgbClr val="00468B"/>
                </a:solidFill>
                <a:effectLst/>
                <a:latin typeface="Gotham Book" pitchFamily="50" charset="0"/>
                <a:cs typeface="Gotham Book" pitchFamily="50" charset="0"/>
              </a:rPr>
              <a:t>Kamwenge</a:t>
            </a:r>
            <a:endParaRPr lang="en-US" sz="800" dirty="0">
              <a:solidFill>
                <a:srgbClr val="00468B"/>
              </a:solidFill>
              <a:latin typeface="Gotham Book" pitchFamily="50" charset="0"/>
              <a:cs typeface="Gotham Book" pitchFamily="50" charset="0"/>
            </a:endParaRPr>
          </a:p>
          <a:p>
            <a:r>
              <a:rPr lang="en-US" sz="800" dirty="0" err="1">
                <a:solidFill>
                  <a:srgbClr val="00468B"/>
                </a:solidFill>
                <a:effectLst/>
                <a:latin typeface="Gotham Book" pitchFamily="50" charset="0"/>
                <a:cs typeface="Gotham Book" pitchFamily="50" charset="0"/>
              </a:rPr>
              <a:t>Kitagwenda</a:t>
            </a:r>
            <a:endParaRPr lang="en-US" sz="800" dirty="0">
              <a:solidFill>
                <a:srgbClr val="00468B"/>
              </a:solidFill>
              <a:latin typeface="Gotham Book" pitchFamily="50" charset="0"/>
              <a:cs typeface="Gotham Book" pitchFamily="50" charset="0"/>
            </a:endParaRPr>
          </a:p>
          <a:p>
            <a:r>
              <a:rPr lang="en-US" sz="800" dirty="0" err="1">
                <a:solidFill>
                  <a:srgbClr val="00468B"/>
                </a:solidFill>
                <a:effectLst/>
                <a:latin typeface="Gotham Book" pitchFamily="50" charset="0"/>
                <a:cs typeface="Gotham Book" pitchFamily="50" charset="0"/>
              </a:rPr>
              <a:t>Dokolo</a:t>
            </a:r>
            <a:endParaRPr lang="en-US" sz="800" dirty="0">
              <a:solidFill>
                <a:srgbClr val="00468B"/>
              </a:solidFill>
              <a:latin typeface="Gotham Book" pitchFamily="50" charset="0"/>
              <a:cs typeface="Gotham Book" pitchFamily="50" charset="0"/>
            </a:endParaRPr>
          </a:p>
          <a:p>
            <a:r>
              <a:rPr lang="en-US" sz="800" dirty="0">
                <a:solidFill>
                  <a:srgbClr val="00468B"/>
                </a:solidFill>
                <a:effectLst/>
                <a:latin typeface="Gotham Book" pitchFamily="50" charset="0"/>
                <a:cs typeface="Gotham Book" pitchFamily="50" charset="0"/>
              </a:rPr>
              <a:t>Lira</a:t>
            </a:r>
          </a:p>
          <a:p>
            <a:r>
              <a:rPr lang="en-US" sz="800" dirty="0" err="1">
                <a:solidFill>
                  <a:srgbClr val="00468B"/>
                </a:solidFill>
                <a:effectLst/>
                <a:latin typeface="Gotham Book" pitchFamily="50" charset="0"/>
                <a:cs typeface="Gotham Book" pitchFamily="50" charset="0"/>
              </a:rPr>
              <a:t>Gulu</a:t>
            </a:r>
            <a:endParaRPr lang="en-US" sz="800" dirty="0">
              <a:solidFill>
                <a:srgbClr val="00468B"/>
              </a:solidFill>
              <a:effectLst/>
              <a:latin typeface="Gotham Book" pitchFamily="50" charset="0"/>
              <a:cs typeface="Gotham Book" pitchFamily="50" charset="0"/>
            </a:endParaRPr>
          </a:p>
          <a:p>
            <a:r>
              <a:rPr lang="en-US" sz="800" dirty="0">
                <a:solidFill>
                  <a:srgbClr val="00468B"/>
                </a:solidFill>
                <a:effectLst/>
                <a:latin typeface="Gotham Book" pitchFamily="50" charset="0"/>
                <a:cs typeface="Gotham Book" pitchFamily="50" charset="0"/>
              </a:rPr>
              <a:t>Kamuli</a:t>
            </a:r>
          </a:p>
          <a:p>
            <a:r>
              <a:rPr lang="en-US" sz="800" dirty="0" err="1">
                <a:solidFill>
                  <a:srgbClr val="00468B"/>
                </a:solidFill>
                <a:effectLst/>
                <a:latin typeface="Gotham Book" pitchFamily="50" charset="0"/>
                <a:cs typeface="Gotham Book" pitchFamily="50" charset="0"/>
              </a:rPr>
              <a:t>Buikwe</a:t>
            </a:r>
            <a:endParaRPr lang="en-US" sz="800" dirty="0">
              <a:solidFill>
                <a:srgbClr val="00468B"/>
              </a:solidFill>
              <a:effectLst/>
              <a:latin typeface="Gotham Book" pitchFamily="50" charset="0"/>
              <a:cs typeface="Gotham Book" pitchFamily="50" charset="0"/>
            </a:endParaRPr>
          </a:p>
          <a:p>
            <a:r>
              <a:rPr lang="en-US" sz="800" dirty="0" err="1">
                <a:solidFill>
                  <a:srgbClr val="00468B"/>
                </a:solidFill>
                <a:effectLst/>
                <a:latin typeface="Gotham Book" pitchFamily="50" charset="0"/>
                <a:cs typeface="Gotham Book" pitchFamily="50" charset="0"/>
              </a:rPr>
              <a:t>Arua</a:t>
            </a:r>
            <a:endParaRPr lang="en-US" sz="800" dirty="0">
              <a:solidFill>
                <a:srgbClr val="00468B"/>
              </a:solidFill>
              <a:latin typeface="Gotham Book" pitchFamily="50" charset="0"/>
              <a:cs typeface="Gotham Book" pitchFamily="50" charset="0"/>
            </a:endParaRPr>
          </a:p>
          <a:p>
            <a:r>
              <a:rPr lang="en-US" sz="800" dirty="0">
                <a:solidFill>
                  <a:srgbClr val="00468B"/>
                </a:solidFill>
                <a:effectLst/>
                <a:latin typeface="Gotham Book" pitchFamily="50" charset="0"/>
                <a:cs typeface="Gotham Book" pitchFamily="50" charset="0"/>
              </a:rPr>
              <a:t>Wakiso</a:t>
            </a:r>
            <a:endParaRPr lang="en-US" sz="800" dirty="0">
              <a:solidFill>
                <a:srgbClr val="00468B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4AFAD1-44F0-FF2B-8682-7B4897D0A02D}"/>
              </a:ext>
            </a:extLst>
          </p:cNvPr>
          <p:cNvSpPr txBox="1"/>
          <p:nvPr/>
        </p:nvSpPr>
        <p:spPr>
          <a:xfrm>
            <a:off x="2450105" y="3171902"/>
            <a:ext cx="10929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rgbClr val="00468B"/>
                </a:solidFill>
                <a:effectLst/>
                <a:latin typeface="Gotham Book" pitchFamily="50" charset="0"/>
                <a:cs typeface="Gotham Book" pitchFamily="50" charset="0"/>
              </a:rPr>
              <a:t>Kalungu</a:t>
            </a:r>
            <a:endParaRPr lang="en-US" sz="800" dirty="0">
              <a:solidFill>
                <a:srgbClr val="00468B"/>
              </a:solidFill>
              <a:effectLst/>
              <a:latin typeface="Gotham Book" pitchFamily="50" charset="0"/>
              <a:cs typeface="Gotham Book" pitchFamily="50" charset="0"/>
            </a:endParaRPr>
          </a:p>
          <a:p>
            <a:r>
              <a:rPr lang="en-US" sz="800" dirty="0">
                <a:solidFill>
                  <a:srgbClr val="00468B"/>
                </a:solidFill>
                <a:effectLst/>
                <a:latin typeface="Gotham Book" pitchFamily="50" charset="0"/>
                <a:cs typeface="Gotham Book" pitchFamily="50" charset="0"/>
              </a:rPr>
              <a:t>Bushenyi</a:t>
            </a:r>
          </a:p>
          <a:p>
            <a:r>
              <a:rPr lang="en-US" sz="800" dirty="0">
                <a:solidFill>
                  <a:srgbClr val="00468B"/>
                </a:solidFill>
                <a:effectLst/>
                <a:latin typeface="Gotham Book" pitchFamily="50" charset="0"/>
                <a:cs typeface="Gotham Book" pitchFamily="50" charset="0"/>
              </a:rPr>
              <a:t>Kasese</a:t>
            </a:r>
          </a:p>
          <a:p>
            <a:r>
              <a:rPr lang="en-US" sz="800" dirty="0" err="1">
                <a:solidFill>
                  <a:srgbClr val="00468B"/>
                </a:solidFill>
                <a:effectLst/>
                <a:latin typeface="Gotham Book" pitchFamily="50" charset="0"/>
                <a:cs typeface="Gotham Book" pitchFamily="50" charset="0"/>
              </a:rPr>
              <a:t>Koboko</a:t>
            </a:r>
            <a:endParaRPr lang="en-US" sz="800" dirty="0">
              <a:solidFill>
                <a:srgbClr val="00468B"/>
              </a:solidFill>
              <a:latin typeface="Gotham Book" pitchFamily="50" charset="0"/>
              <a:cs typeface="Gotham Book" pitchFamily="50" charset="0"/>
            </a:endParaRPr>
          </a:p>
          <a:p>
            <a:r>
              <a:rPr lang="en-US" sz="800" dirty="0" err="1">
                <a:solidFill>
                  <a:srgbClr val="00468B"/>
                </a:solidFill>
                <a:effectLst/>
                <a:latin typeface="Gotham Book" pitchFamily="50" charset="0"/>
                <a:cs typeface="Gotham Book" pitchFamily="50" charset="0"/>
              </a:rPr>
              <a:t>Kiboga</a:t>
            </a:r>
            <a:endParaRPr lang="en-US" sz="800" dirty="0">
              <a:solidFill>
                <a:srgbClr val="00468B"/>
              </a:solidFill>
              <a:effectLst/>
              <a:latin typeface="Gotham Book" pitchFamily="50" charset="0"/>
              <a:cs typeface="Gotham Book" pitchFamily="50" charset="0"/>
            </a:endParaRPr>
          </a:p>
          <a:p>
            <a:r>
              <a:rPr lang="en-US" sz="800" dirty="0" err="1">
                <a:solidFill>
                  <a:srgbClr val="00468B"/>
                </a:solidFill>
                <a:effectLst/>
                <a:latin typeface="Gotham Book" pitchFamily="50" charset="0"/>
                <a:cs typeface="Gotham Book" pitchFamily="50" charset="0"/>
              </a:rPr>
              <a:t>Yumbe</a:t>
            </a:r>
            <a:endParaRPr lang="en-US" sz="800" dirty="0">
              <a:solidFill>
                <a:srgbClr val="00468B"/>
              </a:solidFill>
              <a:latin typeface="Gotham Book" pitchFamily="50" charset="0"/>
              <a:cs typeface="Gotham Book" pitchFamily="50" charset="0"/>
            </a:endParaRPr>
          </a:p>
          <a:p>
            <a:r>
              <a:rPr lang="en-US" sz="800" dirty="0">
                <a:solidFill>
                  <a:srgbClr val="00468B"/>
                </a:solidFill>
                <a:effectLst/>
                <a:latin typeface="Gotham Book" pitchFamily="50" charset="0"/>
                <a:cs typeface="Gotham Book" pitchFamily="50" charset="0"/>
              </a:rPr>
              <a:t>Kole</a:t>
            </a:r>
          </a:p>
          <a:p>
            <a:r>
              <a:rPr lang="en-US" sz="800" dirty="0" err="1">
                <a:solidFill>
                  <a:srgbClr val="00468B"/>
                </a:solidFill>
                <a:effectLst/>
                <a:latin typeface="Gotham Book" pitchFamily="50" charset="0"/>
                <a:cs typeface="Gotham Book" pitchFamily="50" charset="0"/>
              </a:rPr>
              <a:t>Oyam</a:t>
            </a:r>
            <a:endParaRPr lang="en-US" sz="800" dirty="0">
              <a:solidFill>
                <a:srgbClr val="00468B"/>
              </a:solidFill>
              <a:latin typeface="Gotham Book" pitchFamily="50" charset="0"/>
              <a:cs typeface="Gotham Book" pitchFamily="50" charset="0"/>
            </a:endParaRPr>
          </a:p>
          <a:p>
            <a:r>
              <a:rPr lang="en-US" sz="800" dirty="0">
                <a:solidFill>
                  <a:srgbClr val="00468B"/>
                </a:solidFill>
                <a:effectLst/>
                <a:latin typeface="Gotham Book" pitchFamily="50" charset="0"/>
                <a:cs typeface="Gotham Book" pitchFamily="50" charset="0"/>
              </a:rPr>
              <a:t>Mbarara</a:t>
            </a:r>
            <a:endParaRPr lang="en-US" sz="900" dirty="0">
              <a:solidFill>
                <a:srgbClr val="00468B"/>
              </a:solidFill>
              <a:effectLst/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50" name="Graphic 49" descr="Tractor outline">
            <a:extLst>
              <a:ext uri="{FF2B5EF4-FFF2-40B4-BE49-F238E27FC236}">
                <a16:creationId xmlns:a16="http://schemas.microsoft.com/office/drawing/2014/main" id="{3A877906-C8DE-CC8A-0514-5883CFF0A3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35641" y="4986056"/>
            <a:ext cx="523215" cy="52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8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 copy 24"/>
          <p:cNvSpPr/>
          <p:nvPr/>
        </p:nvSpPr>
        <p:spPr>
          <a:xfrm>
            <a:off x="376574" y="6656291"/>
            <a:ext cx="3509581" cy="2562717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>
              <a:lnSpc>
                <a:spcPts val="1300"/>
              </a:lnSpc>
            </a:pPr>
            <a:r>
              <a:rPr lang="en-US" sz="900" dirty="0">
                <a:solidFill>
                  <a:srgbClr val="00468B"/>
                </a:solidFill>
                <a:effectLst/>
                <a:latin typeface="Gotham Book" pitchFamily="2" charset="0"/>
                <a:cs typeface="Gotham Book" pitchFamily="2" charset="0"/>
              </a:rPr>
              <a:t>In consultation with the Government of Uganda and USAID, the CRS F2F program provided technical support to the agribusiness and livestock sub-sectors. As a demand-driven program, F2F volunteer assignments were based on the specific needs of each host organization. Their </a:t>
            </a:r>
            <a:r>
              <a:rPr lang="en-US" sz="900">
                <a:solidFill>
                  <a:srgbClr val="00468B"/>
                </a:solidFill>
                <a:effectLst/>
                <a:latin typeface="Gotham Book" pitchFamily="2" charset="0"/>
                <a:cs typeface="Gotham Book" pitchFamily="2" charset="0"/>
              </a:rPr>
              <a:t>goal </a:t>
            </a:r>
            <a:r>
              <a:rPr lang="en-US" sz="90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was</a:t>
            </a:r>
            <a:r>
              <a:rPr lang="en-US" sz="900">
                <a:solidFill>
                  <a:srgbClr val="00468B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900" dirty="0">
                <a:solidFill>
                  <a:srgbClr val="00468B"/>
                </a:solidFill>
                <a:effectLst/>
                <a:latin typeface="Gotham Book" pitchFamily="2" charset="0"/>
                <a:cs typeface="Gotham Book" pitchFamily="2" charset="0"/>
              </a:rPr>
              <a:t>to improve education, research, and extension capabilities, productivity, access to markets and credit, product processing and value addition, nutritional security and the organizational development of host partners and project participants. </a:t>
            </a:r>
          </a:p>
          <a:p>
            <a:pPr>
              <a:lnSpc>
                <a:spcPts val="1300"/>
              </a:lnSpc>
            </a:pPr>
            <a:endParaRPr lang="en-US" sz="900" dirty="0">
              <a:solidFill>
                <a:srgbClr val="00468B"/>
              </a:solidFill>
              <a:latin typeface="Gotham Book" pitchFamily="2" charset="0"/>
              <a:cs typeface="Gotham Book" pitchFamily="2" charset="0"/>
            </a:endParaRPr>
          </a:p>
          <a:p>
            <a:pPr>
              <a:lnSpc>
                <a:spcPts val="1300"/>
              </a:lnSpc>
            </a:pPr>
            <a:r>
              <a:rPr lang="en-US" sz="900" dirty="0">
                <a:solidFill>
                  <a:srgbClr val="00468B"/>
                </a:solidFill>
                <a:effectLst/>
                <a:latin typeface="Gotham Book" pitchFamily="2" charset="0"/>
                <a:cs typeface="Gotham Book" pitchFamily="2" charset="0"/>
              </a:rPr>
              <a:t>When the COVID-19 pandemic started, US volunteers who were unable to travel provided remote support to local volunteers who directly supported the host partners.</a:t>
            </a:r>
          </a:p>
          <a:p>
            <a:pPr algn="l" hangingPunct="0">
              <a:lnSpc>
                <a:spcPts val="1300"/>
              </a:lnSpc>
            </a:pPr>
            <a:endParaRPr sz="900" dirty="0">
              <a:solidFill>
                <a:srgbClr val="00468B"/>
              </a:solidFill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20" name="Body text copy copy 15"/>
          <p:cNvSpPr/>
          <p:nvPr/>
        </p:nvSpPr>
        <p:spPr>
          <a:xfrm>
            <a:off x="350606" y="4148417"/>
            <a:ext cx="3430819" cy="162877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171450" indent="-171450" algn="l" hangingPunct="0">
              <a:lnSpc>
                <a:spcPts val="1300"/>
              </a:lnSpc>
              <a:buClr>
                <a:srgbClr val="00468B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Facilitate economic growth within targeted subsectors to influence entire value chains.</a:t>
            </a:r>
          </a:p>
          <a:p>
            <a:pPr marL="171450" indent="-171450" algn="l" hangingPunct="0">
              <a:lnSpc>
                <a:spcPts val="1300"/>
              </a:lnSpc>
              <a:buClr>
                <a:srgbClr val="00468B"/>
              </a:buClr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468B"/>
              </a:solidFill>
              <a:latin typeface="Gotham Book" pitchFamily="2" charset="0"/>
              <a:cs typeface="Gotham Book" pitchFamily="2" charset="0"/>
            </a:endParaRPr>
          </a:p>
          <a:p>
            <a:pPr marL="171450" indent="-171450" algn="l" hangingPunct="0">
              <a:lnSpc>
                <a:spcPts val="1300"/>
              </a:lnSpc>
              <a:buClr>
                <a:srgbClr val="00468B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468C"/>
                </a:solidFill>
                <a:effectLst/>
                <a:latin typeface="Gotham Book" pitchFamily="2" charset="0"/>
                <a:cs typeface="Gotham Book" pitchFamily="2" charset="0"/>
              </a:rPr>
              <a:t>Enhance sub-sector inclusiveness to support the participation of more individuals and communities.</a:t>
            </a:r>
          </a:p>
          <a:p>
            <a:pPr marL="171450" indent="-171450" algn="l" hangingPunct="0">
              <a:lnSpc>
                <a:spcPts val="1300"/>
              </a:lnSpc>
              <a:buFont typeface="Arial" panose="020B0604020202020204" pitchFamily="34" charset="0"/>
              <a:buChar char="•"/>
            </a:pPr>
            <a:endParaRPr sz="900" dirty="0">
              <a:solidFill>
                <a:srgbClr val="00468B"/>
              </a:solidFill>
              <a:latin typeface="Gotham Book" pitchFamily="2" charset="0"/>
              <a:cs typeface="Gotham Book" pitchFamily="2" charset="0"/>
            </a:endParaRPr>
          </a:p>
          <a:p>
            <a:pPr marL="171450" indent="-171450" algn="l" hangingPunct="0">
              <a:lnSpc>
                <a:spcPts val="1300"/>
              </a:lnSpc>
              <a:buClr>
                <a:srgbClr val="00468B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Increase the U.S. public’s understanding of international development issues and programs, and international understanding of the US and US international development programs.</a:t>
            </a:r>
            <a:endParaRPr sz="900" dirty="0">
              <a:solidFill>
                <a:srgbClr val="00468B"/>
              </a:solidFill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21" name="Body text copy copy 16"/>
          <p:cNvSpPr/>
          <p:nvPr/>
        </p:nvSpPr>
        <p:spPr>
          <a:xfrm>
            <a:off x="378748" y="3757892"/>
            <a:ext cx="3431822" cy="5048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650" dirty="0">
                <a:solidFill>
                  <a:srgbClr val="00468B"/>
                </a:solidFill>
                <a:latin typeface="Gotham Medium" pitchFamily="2" charset="0"/>
                <a:ea typeface="+mn-ea"/>
                <a:cs typeface="Gotham Medium" pitchFamily="2" charset="0"/>
              </a:rPr>
              <a:t>PROJECT GOALS</a:t>
            </a:r>
          </a:p>
        </p:txBody>
      </p:sp>
      <p:pic>
        <p:nvPicPr>
          <p:cNvPr id="23" name="Line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433725" y="9591675"/>
            <a:ext cx="6762750" cy="190500"/>
          </a:xfrm>
          <a:prstGeom prst="rect">
            <a:avLst/>
          </a:prstGeom>
        </p:spPr>
      </p:pic>
      <p:sp>
        <p:nvSpPr>
          <p:cNvPr id="24" name="Body text copy copy 23"/>
          <p:cNvSpPr/>
          <p:nvPr/>
        </p:nvSpPr>
        <p:spPr>
          <a:xfrm>
            <a:off x="378747" y="6256242"/>
            <a:ext cx="3537383" cy="5048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650" dirty="0">
                <a:solidFill>
                  <a:srgbClr val="00468B"/>
                </a:solidFill>
                <a:latin typeface="Gotham Medium" pitchFamily="2" charset="0"/>
                <a:ea typeface="+mn-ea"/>
                <a:cs typeface="Gotham Medium" pitchFamily="2" charset="0"/>
              </a:rPr>
              <a:t>F2F IN </a:t>
            </a:r>
            <a:r>
              <a:rPr lang="en-US" sz="1650" dirty="0">
                <a:solidFill>
                  <a:srgbClr val="00468B"/>
                </a:solidFill>
                <a:latin typeface="Gotham Medium" pitchFamily="2" charset="0"/>
                <a:ea typeface="+mn-ea"/>
                <a:cs typeface="Gotham Medium" pitchFamily="2" charset="0"/>
              </a:rPr>
              <a:t>UGANDA</a:t>
            </a:r>
            <a:endParaRPr sz="1650" dirty="0">
              <a:solidFill>
                <a:srgbClr val="00468B"/>
              </a:solidFill>
              <a:latin typeface="Gotham Medium" pitchFamily="2" charset="0"/>
              <a:ea typeface="+mn-ea"/>
              <a:cs typeface="Gotham Medium" pitchFamily="2" charset="0"/>
            </a:endParaRPr>
          </a:p>
        </p:txBody>
      </p:sp>
      <p:pic>
        <p:nvPicPr>
          <p:cNvPr id="25" name="Shape-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974152" y="772788"/>
            <a:ext cx="1341593" cy="216169"/>
          </a:xfrm>
          <a:prstGeom prst="rect">
            <a:avLst/>
          </a:prstGeom>
        </p:spPr>
      </p:pic>
      <p:pic>
        <p:nvPicPr>
          <p:cNvPr id="26" name="Shape-8 copy 1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5179171" y="828622"/>
            <a:ext cx="902490" cy="216169"/>
          </a:xfrm>
          <a:prstGeom prst="rect">
            <a:avLst/>
          </a:prstGeom>
        </p:spPr>
      </p:pic>
      <p:sp>
        <p:nvSpPr>
          <p:cNvPr id="27" name="Body text copy copy 25"/>
          <p:cNvSpPr/>
          <p:nvPr/>
        </p:nvSpPr>
        <p:spPr>
          <a:xfrm>
            <a:off x="369223" y="365388"/>
            <a:ext cx="2671560" cy="5048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650" dirty="0">
                <a:solidFill>
                  <a:srgbClr val="00468B"/>
                </a:solidFill>
                <a:latin typeface="Gotham Medium" pitchFamily="2" charset="0"/>
                <a:ea typeface="+mn-ea"/>
                <a:cs typeface="Gotham Medium" pitchFamily="2" charset="0"/>
              </a:rPr>
              <a:t>KEY ACHIEVEMENTS</a:t>
            </a:r>
          </a:p>
        </p:txBody>
      </p:sp>
      <p:sp>
        <p:nvSpPr>
          <p:cNvPr id="33" name="Body text copy copy 31"/>
          <p:cNvSpPr/>
          <p:nvPr/>
        </p:nvSpPr>
        <p:spPr>
          <a:xfrm>
            <a:off x="376575" y="9650016"/>
            <a:ext cx="6804975" cy="5048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lang="en-US" sz="825" dirty="0">
                <a:solidFill>
                  <a:srgbClr val="00468B"/>
                </a:solidFill>
                <a:latin typeface="Gotham Medium" pitchFamily="2" charset="0"/>
                <a:ea typeface="+mn-ea"/>
                <a:cs typeface="Gotham Medium" pitchFamily="2" charset="0"/>
              </a:rPr>
              <a:t>CONTACT:</a:t>
            </a:r>
            <a:r>
              <a:rPr lang="en-US" sz="9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 George </a:t>
            </a:r>
            <a:r>
              <a:rPr lang="en-US" sz="900" dirty="0" err="1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Ntibarikure</a:t>
            </a:r>
            <a:r>
              <a:rPr lang="en-US" sz="9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 (</a:t>
            </a:r>
            <a:r>
              <a:rPr lang="en-US" sz="900" dirty="0" err="1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george.ntibarikure@crs.org</a:t>
            </a:r>
            <a:r>
              <a:rPr lang="en-US" sz="9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), Uganda F2F Country Director</a:t>
            </a:r>
            <a:r>
              <a:rPr lang="en-US" sz="825" dirty="0">
                <a:solidFill>
                  <a:srgbClr val="00468B"/>
                </a:solidFill>
                <a:latin typeface="Gotham Medium" pitchFamily="2" charset="0"/>
                <a:cs typeface="Gotham Medium" pitchFamily="2" charset="0"/>
              </a:rPr>
              <a:t>  </a:t>
            </a:r>
          </a:p>
        </p:txBody>
      </p:sp>
      <p:sp>
        <p:nvSpPr>
          <p:cNvPr id="34" name="Body text copy copy 32"/>
          <p:cNvSpPr/>
          <p:nvPr/>
        </p:nvSpPr>
        <p:spPr>
          <a:xfrm>
            <a:off x="3950314" y="5902282"/>
            <a:ext cx="3087997" cy="617638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ts val="1000"/>
              </a:lnSpc>
            </a:pPr>
            <a:r>
              <a:rPr lang="en-US" sz="7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F2F volunteer </a:t>
            </a:r>
            <a:r>
              <a:rPr lang="en-US" sz="700" kern="0" dirty="0">
                <a:solidFill>
                  <a:srgbClr val="00468B"/>
                </a:solidFill>
                <a:effectLst/>
                <a:latin typeface="Gotham Book" pitchFamily="2" charset="0"/>
                <a:ea typeface="Times New Roman" panose="02020603050405020304" pitchFamily="18" charset="0"/>
                <a:cs typeface="Gotham Book" pitchFamily="2" charset="0"/>
              </a:rPr>
              <a:t>Sushil </a:t>
            </a:r>
            <a:r>
              <a:rPr lang="en-US" sz="700" kern="0" dirty="0" err="1">
                <a:solidFill>
                  <a:srgbClr val="00468B"/>
                </a:solidFill>
                <a:effectLst/>
                <a:latin typeface="Gotham Book" pitchFamily="2" charset="0"/>
                <a:ea typeface="Times New Roman" panose="02020603050405020304" pitchFamily="18" charset="0"/>
                <a:cs typeface="Gotham Book" pitchFamily="2" charset="0"/>
              </a:rPr>
              <a:t>Paudyal</a:t>
            </a:r>
            <a:r>
              <a:rPr lang="en-US" sz="7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 (far left) training dairy farmers on animal health management at the </a:t>
            </a:r>
            <a:r>
              <a:rPr lang="en-US" sz="700" kern="0" dirty="0" err="1">
                <a:solidFill>
                  <a:srgbClr val="00468B"/>
                </a:solidFill>
                <a:effectLst/>
                <a:latin typeface="Gotham Book" pitchFamily="2" charset="0"/>
                <a:ea typeface="Times New Roman" panose="02020603050405020304" pitchFamily="18" charset="0"/>
                <a:cs typeface="Gotham Book" pitchFamily="2" charset="0"/>
              </a:rPr>
              <a:t>Balawoli</a:t>
            </a:r>
            <a:r>
              <a:rPr lang="en-US" sz="700" kern="0" dirty="0">
                <a:solidFill>
                  <a:srgbClr val="00468B"/>
                </a:solidFill>
                <a:effectLst/>
                <a:latin typeface="Gotham Book" pitchFamily="2" charset="0"/>
                <a:ea typeface="Times New Roman" panose="02020603050405020304" pitchFamily="18" charset="0"/>
                <a:cs typeface="Gotham Book" pitchFamily="2" charset="0"/>
              </a:rPr>
              <a:t> </a:t>
            </a:r>
            <a:r>
              <a:rPr lang="en-US" sz="700" kern="0" dirty="0" err="1">
                <a:solidFill>
                  <a:srgbClr val="00468B"/>
                </a:solidFill>
                <a:effectLst/>
                <a:latin typeface="Gotham Book" pitchFamily="2" charset="0"/>
                <a:ea typeface="Times New Roman" panose="02020603050405020304" pitchFamily="18" charset="0"/>
                <a:cs typeface="Gotham Book" pitchFamily="2" charset="0"/>
              </a:rPr>
              <a:t>Kyebaja</a:t>
            </a:r>
            <a:r>
              <a:rPr lang="en-US" sz="700" kern="0" dirty="0">
                <a:solidFill>
                  <a:srgbClr val="00468B"/>
                </a:solidFill>
                <a:effectLst/>
                <a:latin typeface="Gotham Book" pitchFamily="2" charset="0"/>
                <a:ea typeface="Times New Roman" panose="02020603050405020304" pitchFamily="18" charset="0"/>
                <a:cs typeface="Gotham Book" pitchFamily="2" charset="0"/>
              </a:rPr>
              <a:t> </a:t>
            </a:r>
            <a:r>
              <a:rPr lang="en-US" sz="700" kern="0" dirty="0" err="1">
                <a:solidFill>
                  <a:srgbClr val="00468B"/>
                </a:solidFill>
                <a:effectLst/>
                <a:latin typeface="Gotham Book" pitchFamily="2" charset="0"/>
                <a:ea typeface="Times New Roman" panose="02020603050405020304" pitchFamily="18" charset="0"/>
                <a:cs typeface="Gotham Book" pitchFamily="2" charset="0"/>
              </a:rPr>
              <a:t>Tobona</a:t>
            </a:r>
            <a:r>
              <a:rPr lang="en-US" sz="700" kern="0" dirty="0">
                <a:solidFill>
                  <a:srgbClr val="00468B"/>
                </a:solidFill>
                <a:effectLst/>
                <a:latin typeface="Gotham Book" pitchFamily="2" charset="0"/>
                <a:ea typeface="Times New Roman" panose="02020603050405020304" pitchFamily="18" charset="0"/>
                <a:cs typeface="Gotham Book" pitchFamily="2" charset="0"/>
              </a:rPr>
              <a:t> Dairy Cooperative Society Ltd. </a:t>
            </a:r>
            <a:r>
              <a:rPr lang="en-US" sz="7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Photo by </a:t>
            </a:r>
            <a:r>
              <a:rPr lang="en-US" sz="700" dirty="0" err="1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Mountaga</a:t>
            </a:r>
            <a:r>
              <a:rPr lang="en-US" sz="7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700" dirty="0" err="1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Drame</a:t>
            </a:r>
            <a:r>
              <a:rPr lang="en-US" sz="7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 for CRS</a:t>
            </a:r>
          </a:p>
        </p:txBody>
      </p:sp>
      <p:pic>
        <p:nvPicPr>
          <p:cNvPr id="35" name="Shape-14 copy 1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 flipV="1">
            <a:off x="6042184" y="535842"/>
            <a:ext cx="2159000" cy="1005347"/>
          </a:xfrm>
          <a:prstGeom prst="rect">
            <a:avLst/>
          </a:prstGeom>
        </p:spPr>
      </p:pic>
      <p:pic>
        <p:nvPicPr>
          <p:cNvPr id="36" name="Shape-14"/>
          <p:cNvPicPr/>
          <p:nvPr/>
        </p:nvPicPr>
        <p:blipFill rotWithShape="1">
          <a:blip r:embed="rId8"/>
          <a:stretch>
            <a:fillRect/>
          </a:stretch>
        </p:blipFill>
        <p:spPr>
          <a:xfrm rot="5400000" flipV="1">
            <a:off x="6050809" y="-102721"/>
            <a:ext cx="1555750" cy="1628422"/>
          </a:xfrm>
          <a:prstGeom prst="rect">
            <a:avLst/>
          </a:prstGeom>
        </p:spPr>
      </p:pic>
      <p:sp>
        <p:nvSpPr>
          <p:cNvPr id="38" name="Body text copy copy 34"/>
          <p:cNvSpPr/>
          <p:nvPr/>
        </p:nvSpPr>
        <p:spPr>
          <a:xfrm>
            <a:off x="376575" y="9864435"/>
            <a:ext cx="6643350" cy="44767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hangingPunct="0">
              <a:lnSpc>
                <a:spcPct val="116667"/>
              </a:lnSpc>
            </a:pPr>
            <a:r>
              <a:rPr lang="en-US" sz="700" i="1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Banner photo: CRS F2F volunteer </a:t>
            </a:r>
            <a:r>
              <a:rPr lang="en-US" sz="700" i="1" dirty="0" err="1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DeVonne</a:t>
            </a:r>
            <a:r>
              <a:rPr lang="en-US" sz="700" i="1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 Jackson (second from left) with students at St. Anthony School for the Deaf, where she provided trainings on backyard gardening methods to teachers, pupils, and support staff. Photo by </a:t>
            </a:r>
            <a:r>
              <a:rPr lang="en-US" sz="700" i="1" dirty="0" err="1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Mountaga</a:t>
            </a:r>
            <a:r>
              <a:rPr lang="en-US" sz="700" i="1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700" i="1" dirty="0" err="1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Drame</a:t>
            </a:r>
            <a:r>
              <a:rPr lang="en-US" sz="700" i="1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 for CRS</a:t>
            </a:r>
          </a:p>
          <a:p>
            <a:pPr hangingPunct="0">
              <a:lnSpc>
                <a:spcPct val="116667"/>
              </a:lnSpc>
            </a:pPr>
            <a:endParaRPr lang="en-US" sz="700" dirty="0">
              <a:solidFill>
                <a:srgbClr val="00468B"/>
              </a:solidFill>
              <a:latin typeface="Gotham Book" pitchFamily="2" charset="0"/>
              <a:cs typeface="Gotham Book" pitchFamily="2" charset="0"/>
            </a:endParaRPr>
          </a:p>
          <a:p>
            <a:pPr algn="l" hangingPunct="0">
              <a:lnSpc>
                <a:spcPct val="116667"/>
              </a:lnSpc>
            </a:pPr>
            <a:r>
              <a:rPr lang="en-US" sz="700" dirty="0">
                <a:solidFill>
                  <a:srgbClr val="00468B"/>
                </a:solidFill>
                <a:highlight>
                  <a:srgbClr val="FFFF00"/>
                </a:highlight>
                <a:latin typeface="Gotham Book" pitchFamily="2" charset="0"/>
                <a:ea typeface="+mn-ea"/>
                <a:cs typeface="Gotham Book" pitchFamily="2" charset="0"/>
              </a:rPr>
              <a:t> </a:t>
            </a:r>
            <a:endParaRPr sz="700" dirty="0">
              <a:solidFill>
                <a:srgbClr val="00468B"/>
              </a:solidFill>
              <a:highlight>
                <a:srgbClr val="FFFF00"/>
              </a:highlight>
              <a:latin typeface="Gotham Book" pitchFamily="2" charset="0"/>
              <a:ea typeface="+mn-ea"/>
              <a:cs typeface="Gotham Book" pitchFamily="2" charset="0"/>
            </a:endParaRPr>
          </a:p>
        </p:txBody>
      </p:sp>
      <p:pic>
        <p:nvPicPr>
          <p:cNvPr id="22" name="Picture 21" descr="A group of people standing around a person holding a container&#10;&#10;Description automatically generated">
            <a:extLst>
              <a:ext uri="{FF2B5EF4-FFF2-40B4-BE49-F238E27FC236}">
                <a16:creationId xmlns:a16="http://schemas.microsoft.com/office/drawing/2014/main" id="{E2CFD6B2-C9E3-47DE-1245-4C5DB3D81C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78" y="3911483"/>
            <a:ext cx="3036027" cy="2024018"/>
          </a:xfrm>
          <a:prstGeom prst="rect">
            <a:avLst/>
          </a:prstGeom>
        </p:spPr>
      </p:pic>
      <p:pic>
        <p:nvPicPr>
          <p:cNvPr id="68" name="Picture 6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BC23262-FCB6-A55A-444E-3666CA8D8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95" y="6677189"/>
            <a:ext cx="3068082" cy="2024018"/>
          </a:xfrm>
          <a:prstGeom prst="rect">
            <a:avLst/>
          </a:prstGeom>
        </p:spPr>
      </p:pic>
      <p:sp>
        <p:nvSpPr>
          <p:cNvPr id="69" name="Body text copy copy 32">
            <a:extLst>
              <a:ext uri="{FF2B5EF4-FFF2-40B4-BE49-F238E27FC236}">
                <a16:creationId xmlns:a16="http://schemas.microsoft.com/office/drawing/2014/main" id="{4B5315EC-61FB-BDED-FCB1-5FB1A6DA707B}"/>
              </a:ext>
            </a:extLst>
          </p:cNvPr>
          <p:cNvSpPr/>
          <p:nvPr/>
        </p:nvSpPr>
        <p:spPr>
          <a:xfrm>
            <a:off x="3930218" y="8663338"/>
            <a:ext cx="3087997" cy="690459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ts val="1000"/>
              </a:lnSpc>
            </a:pPr>
            <a:r>
              <a:rPr lang="en-US" sz="7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F2F volunteer Pamela </a:t>
            </a:r>
            <a:r>
              <a:rPr lang="en-US" sz="700" dirty="0" err="1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Karg</a:t>
            </a:r>
            <a:r>
              <a:rPr lang="en-US" sz="7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 (far left) pictured with training participants at the </a:t>
            </a:r>
            <a:r>
              <a:rPr lang="en-US" sz="700" kern="0" dirty="0" err="1">
                <a:solidFill>
                  <a:srgbClr val="00468B"/>
                </a:solidFill>
                <a:effectLst/>
                <a:latin typeface="Gotham Book" pitchFamily="2" charset="0"/>
                <a:ea typeface="Times New Roman" panose="02020603050405020304" pitchFamily="18" charset="0"/>
                <a:cs typeface="Gotham Book" pitchFamily="2" charset="0"/>
              </a:rPr>
              <a:t>Kamwenge</a:t>
            </a:r>
            <a:r>
              <a:rPr lang="en-US" sz="700" kern="0" dirty="0">
                <a:solidFill>
                  <a:srgbClr val="00468B"/>
                </a:solidFill>
                <a:effectLst/>
                <a:latin typeface="Gotham Book" pitchFamily="2" charset="0"/>
                <a:ea typeface="Times New Roman" panose="02020603050405020304" pitchFamily="18" charset="0"/>
                <a:cs typeface="Gotham Book" pitchFamily="2" charset="0"/>
              </a:rPr>
              <a:t> District Farmers Organization, where she trained over 240 people in farmer as a business. </a:t>
            </a:r>
            <a:r>
              <a:rPr lang="en-US" sz="7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Photo by </a:t>
            </a:r>
            <a:r>
              <a:rPr lang="en-US" sz="700" dirty="0" err="1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Mountaga</a:t>
            </a:r>
            <a:r>
              <a:rPr lang="en-US" sz="7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700" dirty="0" err="1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Drame</a:t>
            </a:r>
            <a:r>
              <a:rPr lang="en-US" sz="700" dirty="0">
                <a:solidFill>
                  <a:srgbClr val="00468B"/>
                </a:solidFill>
                <a:latin typeface="Gotham Book" pitchFamily="2" charset="0"/>
                <a:cs typeface="Gotham Book" pitchFamily="2" charset="0"/>
              </a:rPr>
              <a:t> for CRS.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5C983808-B0C2-33C4-DDB0-5F4D2DBB40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6156" y="1027165"/>
            <a:ext cx="3216314" cy="223172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9173A6C-6D1E-DF09-B54C-5E07129A28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606" y="1034743"/>
            <a:ext cx="3137794" cy="24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C3619A17A6394AB48AE4F27FC2CB9B" ma:contentTypeVersion="18" ma:contentTypeDescription="Create a new document." ma:contentTypeScope="" ma:versionID="72293c93c1449fdb74d2e253a1b856c3">
  <xsd:schema xmlns:xsd="http://www.w3.org/2001/XMLSchema" xmlns:xs="http://www.w3.org/2001/XMLSchema" xmlns:p="http://schemas.microsoft.com/office/2006/metadata/properties" xmlns:ns2="d592a358-000f-415d-80de-2ffcc011bbcc" xmlns:ns3="cbc6d95b-4f3e-4aef-822c-759093850b94" xmlns:ns4="b2594ab3-d42a-4e76-bde3-98c81b560ae9" targetNamespace="http://schemas.microsoft.com/office/2006/metadata/properties" ma:root="true" ma:fieldsID="c82141eb04f8389c7233c6629494a794" ns2:_="" ns3:_="" ns4:_="">
    <xsd:import namespace="d592a358-000f-415d-80de-2ffcc011bbcc"/>
    <xsd:import namespace="cbc6d95b-4f3e-4aef-822c-759093850b94"/>
    <xsd:import namespace="b2594ab3-d42a-4e76-bde3-98c81b560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DateEntered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2a358-000f-415d-80de-2ffcc011bb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e90c631-7896-4d4b-aef2-bd8af8cfca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Entered" ma:index="24" nillable="true" ma:displayName="Date Entered " ma:format="DateOnly" ma:internalName="DateEntered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6d95b-4f3e-4aef-822c-759093850b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94ab3-d42a-4e76-bde3-98c81b560ae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f38a5fe-6ec3-4878-8192-c033be10f151}" ma:internalName="TaxCatchAll" ma:showField="CatchAllData" ma:web="cbc6d95b-4f3e-4aef-822c-759093850b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Entered xmlns="d592a358-000f-415d-80de-2ffcc011bbcc" xsi:nil="true"/>
    <SharedWithUsers xmlns="cbc6d95b-4f3e-4aef-822c-759093850b94">
      <UserInfo>
        <DisplayName>Martensen, Rebeka</DisplayName>
        <AccountId>1201</AccountId>
        <AccountType/>
      </UserInfo>
    </SharedWithUsers>
    <TaxCatchAll xmlns="b2594ab3-d42a-4e76-bde3-98c81b560ae9" xsi:nil="true"/>
    <lcf76f155ced4ddcb4097134ff3c332f xmlns="d592a358-000f-415d-80de-2ffcc011bb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D492D2-A446-4089-8CE4-7F87019A745F}"/>
</file>

<file path=customXml/itemProps2.xml><?xml version="1.0" encoding="utf-8"?>
<ds:datastoreItem xmlns:ds="http://schemas.openxmlformats.org/officeDocument/2006/customXml" ds:itemID="{449D46E7-6401-4DB4-923A-739E373C6826}"/>
</file>

<file path=customXml/itemProps3.xml><?xml version="1.0" encoding="utf-8"?>
<ds:datastoreItem xmlns:ds="http://schemas.openxmlformats.org/officeDocument/2006/customXml" ds:itemID="{76947567-119B-4D55-A456-7D77A9F30DC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600</Words>
  <Application>Microsoft Macintosh PowerPoint</Application>
  <PresentationFormat>Custom</PresentationFormat>
  <Paragraphs>84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Gotham Book</vt:lpstr>
      <vt:lpstr>Gotham Light</vt:lpstr>
      <vt:lpstr>Courier New</vt:lpstr>
      <vt:lpstr>Arial</vt:lpstr>
      <vt:lpstr>Gotham Medium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31</cp:revision>
  <dcterms:created xsi:type="dcterms:W3CDTF">2023-06-15T17:08:52Z</dcterms:created>
  <dcterms:modified xsi:type="dcterms:W3CDTF">2023-09-29T15:47:48Z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0x010100C8C3619A17A6394AB48AE4F27FC2CB9B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activity">
    <vt:lpwstr>{"FileActivityType":"9","FileActivityTimeStamp":"2023-09-26T16:26:39.033Z","FileActivityUsersOnPage":[{"DisplayName":"Bentivoglio, Katie","Id":"katie.bentivoglio@crs.org"},{"DisplayName":"Martensen, Rebeka","Id":"rebeka.martensen@crs.org"}],"FileActivityNavigationId":null}</vt:lpwstr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