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EA3F693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4"/>
  </p:notesMasterIdLst>
  <p:sldIdLst>
    <p:sldId id="256" r:id="rId2"/>
    <p:sldId id="257" r:id="rId3"/>
  </p:sldIdLst>
  <p:sldSz cx="7562850" cy="10687050"/>
  <p:notesSz cx="6858000" cy="9144000"/>
  <p:embeddedFontLst>
    <p:embeddedFont>
      <p:font typeface="Calibri" panose="020F0502020204030204" pitchFamily="34" charset="0"/>
      <p:regular r:id="rId5"/>
      <p:bold r:id="rId6"/>
      <p:italic r:id="rId7"/>
      <p:boldItalic r:id="rId8"/>
    </p:embeddedFont>
    <p:embeddedFont>
      <p:font typeface="Gotham Bold" panose="020B0604020202020204" charset="0"/>
      <p:regular r:id="rId9"/>
      <p:bold r:id="rId10"/>
      <p:italic r:id="rId11"/>
      <p:boldItalic r:id="rId12"/>
    </p:embeddedFont>
    <p:embeddedFont>
      <p:font typeface="Gotham Book" panose="020B0604020202020204" charset="0"/>
      <p:regular r:id="rId13"/>
      <p:italic r:id="rId14"/>
    </p:embeddedFont>
    <p:embeddedFont>
      <p:font typeface="Gotham Medium" panose="020B060402020202020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B6D7D16-F304-1C37-77B7-AC6CD8320063}" name="Bentivoglio, Katie" initials="BK" userId="S::katie.bentivoglio@crs.org::3b266cd3-948f-4fd7-a7fc-4b16700d95d0" providerId="AD"/>
  <p188:author id="{C1589E3E-8252-12C1-6004-EC82FB5EAC9E}" name="Ornai, Jose" initials="OJ" userId="S::josemaria.alves@crs.org::a397358b-be5a-4e7e-b90f-aa3b745ee9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95864-7A85-F491-1C9A-2C63700477E0}" v="67" dt="2023-07-10T06:22:28.609"/>
    <p1510:client id="{0E86CF1C-7922-82DD-4D55-17CBA47B4C57}" v="128" dt="2023-09-26T14:21:56.073"/>
    <p1510:client id="{3DAFE1C8-A3E0-99FB-4B1E-FB404B1775B4}" v="1" dt="2023-09-26T15:25:20.328"/>
    <p1510:client id="{47775897-7BA2-6BA4-82DC-51829D864636}" v="2" dt="2023-07-09T23:53:21.086"/>
    <p1510:client id="{6F90305A-5691-7689-322A-58908DDE5D01}" v="1" dt="2023-09-26T15:11:49.230"/>
    <p1510:client id="{E5257D9D-CECE-A74C-4F4A-356EFC180806}" v="72" dt="2023-09-29T15:53:42.487"/>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94660"/>
  </p:normalViewPr>
  <p:slideViewPr>
    <p:cSldViewPr snapToGrid="0">
      <p:cViewPr varScale="1">
        <p:scale>
          <a:sx n="79" d="100"/>
          <a:sy n="79" d="100"/>
        </p:scale>
        <p:origin x="140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2.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ustomXml" Target="../customXml/item1.xml"/><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microsoft.com/office/2018/10/relationships/authors" Target="authors.xml"/></Relationships>
</file>

<file path=ppt/comments/modernComment_101_EA3F6930.xml><?xml version="1.0" encoding="utf-8"?>
<p188:cmLst xmlns:a="http://schemas.openxmlformats.org/drawingml/2006/main" xmlns:r="http://schemas.openxmlformats.org/officeDocument/2006/relationships" xmlns:p188="http://schemas.microsoft.com/office/powerpoint/2018/8/main">
  <p188:cm id="{3657CD9D-2590-4FDA-9DAD-02E51CEBB790}" authorId="{5B6D7D16-F304-1C37-77B7-AC6CD8320063}" created="2023-09-26T14:20:31.367">
    <ac:deMkLst xmlns:ac="http://schemas.microsoft.com/office/drawing/2013/main/command">
      <pc:docMk xmlns:pc="http://schemas.microsoft.com/office/powerpoint/2013/main/command"/>
      <pc:sldMk xmlns:pc="http://schemas.microsoft.com/office/powerpoint/2013/main/command" cId="3930024240" sldId="257"/>
      <ac:grpSpMk id="13" creationId="{689E0CBA-DBDE-D95F-07F5-F7ED23E9AF50}"/>
    </ac:deMkLst>
    <p188:replyLst>
      <p188:reply id="{1E0518C2-E0DD-4699-860F-2FB0C1476292}" authorId="{5B6D7D16-F304-1C37-77B7-AC6CD8320063}" created="2023-09-26T15:25:20.328">
        <p188:txBody>
          <a:bodyPr/>
          <a:lstStyle/>
          <a:p>
            <a:r>
              <a:rPr lang="en-US"/>
              <a:t>I updated the number of people trained manually. The changes were minimal</a:t>
            </a:r>
          </a:p>
        </p188:txBody>
      </p188:reply>
    </p188:replyLst>
    <p188:txBody>
      <a:bodyPr/>
      <a:lstStyle/>
      <a:p>
        <a:r>
          <a:rPr lang="en-US"/>
          <a:t>Needs to updated with additional category and numbers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1143000"/>
            <a:ext cx="2184400" cy="3086100"/>
          </a:xfrm>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1143000"/>
            <a:ext cx="2184400" cy="3086100"/>
          </a:xfrm>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9/29/2023</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9/29/2023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mailto:josemaria.alves@crs.org" TargetMode="External"/><Relationship Id="rId13" Type="http://schemas.openxmlformats.org/officeDocument/2006/relationships/image" Target="../media/image26.png"/><Relationship Id="rId18" Type="http://schemas.openxmlformats.org/officeDocument/2006/relationships/image" Target="../media/image31.png"/><Relationship Id="rId3" Type="http://schemas.microsoft.com/office/2018/10/relationships/comments" Target="../comments/modernComment_101_EA3F6930.xml"/><Relationship Id="rId21" Type="http://schemas.openxmlformats.org/officeDocument/2006/relationships/image" Target="../media/image34.png"/><Relationship Id="rId7" Type="http://schemas.openxmlformats.org/officeDocument/2006/relationships/image" Target="../media/image22.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20.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hyperlink" Target="mailto:celestinaramos.cristo@crs.org)" TargetMode="External"/><Relationship Id="rId14" Type="http://schemas.openxmlformats.org/officeDocument/2006/relationships/image" Target="../media/image27.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Performance Review copy 3"/>
        <p:cNvGrpSpPr/>
        <p:nvPr/>
      </p:nvGrpSpPr>
      <p:grpSpPr>
        <a:xfrm>
          <a:off x="0" y="0"/>
          <a:ext cx="0" cy="0"/>
          <a:chOff x="0" y="0"/>
          <a:chExt cx="0" cy="0"/>
        </a:xfrm>
      </p:grpSpPr>
      <p:pic>
        <p:nvPicPr>
          <p:cNvPr id="25" name="Shape-18"/>
          <p:cNvPicPr/>
          <p:nvPr/>
        </p:nvPicPr>
        <p:blipFill rotWithShape="1">
          <a:blip r:embed="rId3"/>
          <a:stretch>
            <a:fillRect/>
          </a:stretch>
        </p:blipFill>
        <p:spPr>
          <a:xfrm rot="10800000">
            <a:off x="6210679" y="4436745"/>
            <a:ext cx="649605" cy="250613"/>
          </a:xfrm>
          <a:prstGeom prst="rect">
            <a:avLst/>
          </a:prstGeom>
        </p:spPr>
      </p:pic>
      <p:pic>
        <p:nvPicPr>
          <p:cNvPr id="2" name="CRS_ETH_F2F_Maize_Farm_12_2022 (11).jpg"/>
          <p:cNvPicPr/>
          <p:nvPr/>
        </p:nvPicPr>
        <p:blipFill rotWithShape="1">
          <a:blip r:embed="rId4" cstate="print">
            <a:extLst>
              <a:ext uri="{28A0092B-C50C-407E-A947-70E740481C1C}">
                <a14:useLocalDpi xmlns:a14="http://schemas.microsoft.com/office/drawing/2010/main" val="0"/>
              </a:ext>
            </a:extLst>
          </a:blip>
          <a:srcRect t="3498" b="32120"/>
          <a:stretch/>
        </p:blipFill>
        <p:spPr>
          <a:xfrm>
            <a:off x="-37247" y="-1"/>
            <a:ext cx="7662962" cy="3381375"/>
          </a:xfrm>
          <a:prstGeom prst="rect">
            <a:avLst/>
          </a:prstGeom>
        </p:spPr>
      </p:pic>
      <p:pic>
        <p:nvPicPr>
          <p:cNvPr id="3" name="Shape-14 copy 1"/>
          <p:cNvPicPr/>
          <p:nvPr/>
        </p:nvPicPr>
        <p:blipFill rotWithShape="1">
          <a:blip r:embed="rId5"/>
          <a:stretch>
            <a:fillRect/>
          </a:stretch>
        </p:blipFill>
        <p:spPr>
          <a:xfrm rot="5400000">
            <a:off x="-682210" y="574675"/>
            <a:ext cx="2781300" cy="1593850"/>
          </a:xfrm>
          <a:prstGeom prst="rect">
            <a:avLst/>
          </a:prstGeom>
        </p:spPr>
      </p:pic>
      <p:pic>
        <p:nvPicPr>
          <p:cNvPr id="4" name="Shape-14"/>
          <p:cNvPicPr/>
          <p:nvPr/>
        </p:nvPicPr>
        <p:blipFill rotWithShape="1">
          <a:blip r:embed="rId6"/>
          <a:stretch>
            <a:fillRect/>
          </a:stretch>
        </p:blipFill>
        <p:spPr>
          <a:xfrm rot="5400000">
            <a:off x="-245452" y="167597"/>
            <a:ext cx="2349500" cy="1982557"/>
          </a:xfrm>
          <a:prstGeom prst="rect">
            <a:avLst/>
          </a:prstGeom>
        </p:spPr>
      </p:pic>
      <p:pic>
        <p:nvPicPr>
          <p:cNvPr id="5" name="menu 9 morph outline copy 3"/>
          <p:cNvPicPr/>
          <p:nvPr/>
        </p:nvPicPr>
        <p:blipFill rotWithShape="1">
          <a:blip r:embed="rId7"/>
          <a:stretch>
            <a:fillRect/>
          </a:stretch>
        </p:blipFill>
        <p:spPr>
          <a:xfrm rot="-5400000">
            <a:off x="3718444" y="5138599"/>
            <a:ext cx="230045" cy="186985"/>
          </a:xfrm>
          <a:prstGeom prst="rect">
            <a:avLst/>
          </a:prstGeom>
        </p:spPr>
      </p:pic>
      <p:pic>
        <p:nvPicPr>
          <p:cNvPr id="6" name="Shape-1"/>
          <p:cNvPicPr/>
          <p:nvPr/>
        </p:nvPicPr>
        <p:blipFill rotWithShape="1">
          <a:blip r:embed="rId8"/>
          <a:stretch>
            <a:fillRect/>
          </a:stretch>
        </p:blipFill>
        <p:spPr>
          <a:xfrm>
            <a:off x="5000275" y="8654415"/>
            <a:ext cx="2133950" cy="1657350"/>
          </a:xfrm>
          <a:prstGeom prst="rect">
            <a:avLst/>
          </a:prstGeom>
        </p:spPr>
      </p:pic>
      <p:sp>
        <p:nvSpPr>
          <p:cNvPr id="7" name="Body text copy copy 3"/>
          <p:cNvSpPr/>
          <p:nvPr/>
        </p:nvSpPr>
        <p:spPr>
          <a:xfrm>
            <a:off x="1074852" y="5529282"/>
            <a:ext cx="1500649" cy="390525"/>
          </a:xfrm>
          <a:prstGeom prst="rect">
            <a:avLst/>
          </a:prstGeom>
        </p:spPr>
        <p:txBody>
          <a:bodyPr spcFirstLastPara="0" lIns="95250" tIns="95250" rIns="95250" bIns="0" anchor="t"/>
          <a:lstStyle/>
          <a:p>
            <a:pPr algn="ctr" hangingPunct="0">
              <a:lnSpc>
                <a:spcPct val="108333"/>
              </a:lnSpc>
            </a:pPr>
            <a:r>
              <a:rPr lang="en-US" sz="1200" dirty="0">
                <a:solidFill>
                  <a:srgbClr val="00468B"/>
                </a:solidFill>
                <a:latin typeface="Gotham Medium"/>
                <a:ea typeface="+mn-ea"/>
                <a:cs typeface="Gotham Medium"/>
              </a:rPr>
              <a:t>Value Chains</a:t>
            </a:r>
            <a:endParaRPr sz="1200" dirty="0">
              <a:solidFill>
                <a:srgbClr val="00468B"/>
              </a:solidFill>
              <a:latin typeface="Gotham Medium"/>
              <a:ea typeface="+mn-ea"/>
              <a:cs typeface="Gotham Medium"/>
            </a:endParaRPr>
          </a:p>
        </p:txBody>
      </p:sp>
      <p:sp>
        <p:nvSpPr>
          <p:cNvPr id="9" name="Body text copy copy 3"/>
          <p:cNvSpPr/>
          <p:nvPr/>
        </p:nvSpPr>
        <p:spPr>
          <a:xfrm>
            <a:off x="2849326" y="5529282"/>
            <a:ext cx="1980214" cy="390525"/>
          </a:xfrm>
          <a:prstGeom prst="rect">
            <a:avLst/>
          </a:prstGeom>
        </p:spPr>
        <p:txBody>
          <a:bodyPr spcFirstLastPara="0" lIns="95250" tIns="95250" rIns="95250" bIns="0" anchor="t"/>
          <a:lstStyle/>
          <a:p>
            <a:pPr algn="ctr" hangingPunct="0">
              <a:lnSpc>
                <a:spcPct val="108333"/>
              </a:lnSpc>
            </a:pPr>
            <a:r>
              <a:rPr lang="en-US" sz="1200" dirty="0">
                <a:solidFill>
                  <a:srgbClr val="00468B"/>
                </a:solidFill>
                <a:latin typeface="Gotham Medium"/>
                <a:ea typeface="+mn-ea"/>
                <a:cs typeface="Gotham Medium"/>
              </a:rPr>
              <a:t>Gross Revenue</a:t>
            </a:r>
            <a:endParaRPr sz="1200" dirty="0">
              <a:solidFill>
                <a:srgbClr val="00468B"/>
              </a:solidFill>
              <a:latin typeface="Gotham Medium"/>
              <a:ea typeface="+mn-ea"/>
              <a:cs typeface="Gotham Medium"/>
            </a:endParaRPr>
          </a:p>
        </p:txBody>
      </p:sp>
      <p:sp>
        <p:nvSpPr>
          <p:cNvPr id="10" name="Body text copy copy 3"/>
          <p:cNvSpPr/>
          <p:nvPr/>
        </p:nvSpPr>
        <p:spPr>
          <a:xfrm>
            <a:off x="5247172" y="5529282"/>
            <a:ext cx="1119283" cy="347773"/>
          </a:xfrm>
          <a:prstGeom prst="rect">
            <a:avLst/>
          </a:prstGeom>
        </p:spPr>
        <p:txBody>
          <a:bodyPr spcFirstLastPara="0" lIns="95250" tIns="95250" rIns="95250" bIns="0" anchor="t"/>
          <a:lstStyle/>
          <a:p>
            <a:pPr algn="ctr" hangingPunct="0">
              <a:lnSpc>
                <a:spcPct val="108333"/>
              </a:lnSpc>
            </a:pPr>
            <a:r>
              <a:rPr lang="en-US" sz="1200" dirty="0">
                <a:solidFill>
                  <a:srgbClr val="00458B"/>
                </a:solidFill>
                <a:latin typeface="Gotham Medium"/>
                <a:ea typeface="+mn-ea"/>
                <a:cs typeface="Gotham Medium"/>
              </a:rPr>
              <a:t>Net Income</a:t>
            </a:r>
            <a:endParaRPr sz="1200" dirty="0">
              <a:solidFill>
                <a:srgbClr val="00458B"/>
              </a:solidFill>
              <a:latin typeface="Gotham Medium"/>
              <a:ea typeface="+mn-ea"/>
              <a:cs typeface="Gotham Medium"/>
            </a:endParaRPr>
          </a:p>
        </p:txBody>
      </p:sp>
      <p:sp>
        <p:nvSpPr>
          <p:cNvPr id="11" name="Body text copy copy 3"/>
          <p:cNvSpPr/>
          <p:nvPr/>
        </p:nvSpPr>
        <p:spPr>
          <a:xfrm>
            <a:off x="365896" y="4708247"/>
            <a:ext cx="2730577" cy="504825"/>
          </a:xfrm>
          <a:prstGeom prst="rect">
            <a:avLst/>
          </a:prstGeom>
        </p:spPr>
        <p:txBody>
          <a:bodyPr spcFirstLastPara="0" lIns="95250" tIns="95250" rIns="95250" bIns="0" anchor="t"/>
          <a:lstStyle/>
          <a:p>
            <a:pPr hangingPunct="0">
              <a:lnSpc>
                <a:spcPct val="125000"/>
              </a:lnSpc>
            </a:pPr>
            <a:r>
              <a:rPr dirty="0">
                <a:solidFill>
                  <a:srgbClr val="00468B"/>
                </a:solidFill>
                <a:latin typeface="Gotham Medium" panose="020B0604020202020204" charset="0"/>
                <a:cs typeface="Gotham Bold"/>
              </a:rPr>
              <a:t>PROJECT IMPACT</a:t>
            </a:r>
          </a:p>
        </p:txBody>
      </p:sp>
      <p:sp>
        <p:nvSpPr>
          <p:cNvPr id="12" name="Body text copy copy 10"/>
          <p:cNvSpPr/>
          <p:nvPr/>
        </p:nvSpPr>
        <p:spPr>
          <a:xfrm>
            <a:off x="1149010" y="5756226"/>
            <a:ext cx="2036983" cy="628650"/>
          </a:xfrm>
          <a:prstGeom prst="rect">
            <a:avLst/>
          </a:prstGeom>
        </p:spPr>
        <p:txBody>
          <a:bodyPr spcFirstLastPara="0" lIns="95250" tIns="95250" rIns="95250" bIns="0" anchor="t"/>
          <a:lstStyle/>
          <a:p>
            <a:pPr marL="171450" indent="-171450">
              <a:lnSpc>
                <a:spcPct val="116667"/>
              </a:lnSpc>
              <a:buFont typeface="Arial"/>
              <a:buChar char="•"/>
            </a:pPr>
            <a:r>
              <a:rPr lang="en-US" sz="800" dirty="0">
                <a:solidFill>
                  <a:srgbClr val="00458B"/>
                </a:solidFill>
                <a:latin typeface="Gotham Book"/>
                <a:cs typeface="Gotham Book"/>
              </a:rPr>
              <a:t>$236K mobilized</a:t>
            </a:r>
            <a:endParaRPr lang="en-US" dirty="0">
              <a:ea typeface="Calibri"/>
              <a:cs typeface="Calibri"/>
            </a:endParaRPr>
          </a:p>
          <a:p>
            <a:pPr marL="171450" indent="-171450">
              <a:buFont typeface="Arial"/>
              <a:buChar char="•"/>
            </a:pPr>
            <a:r>
              <a:rPr lang="en-US" sz="800" dirty="0">
                <a:solidFill>
                  <a:srgbClr val="00458C"/>
                </a:solidFill>
                <a:latin typeface="Gotham Book"/>
                <a:cs typeface="Gotham Book"/>
              </a:rPr>
              <a:t>61 new &amp; improved products and services developed</a:t>
            </a:r>
          </a:p>
          <a:p>
            <a:pPr marL="171450" indent="-171450" algn="l">
              <a:lnSpc>
                <a:spcPct val="116667"/>
              </a:lnSpc>
              <a:buFont typeface="Arial" panose="020B0604020202020204" pitchFamily="34" charset="0"/>
              <a:buChar char="•"/>
            </a:pPr>
            <a:endParaRPr lang="en-US" sz="800" dirty="0">
              <a:solidFill>
                <a:srgbClr val="00458B"/>
              </a:solidFill>
              <a:latin typeface="Gotham Book"/>
              <a:cs typeface="Gotham Book"/>
            </a:endParaRPr>
          </a:p>
        </p:txBody>
      </p:sp>
      <p:sp>
        <p:nvSpPr>
          <p:cNvPr id="14" name="Body text copy copy 12"/>
          <p:cNvSpPr/>
          <p:nvPr/>
        </p:nvSpPr>
        <p:spPr>
          <a:xfrm>
            <a:off x="3035138" y="5706473"/>
            <a:ext cx="1957442" cy="569779"/>
          </a:xfrm>
          <a:prstGeom prst="rect">
            <a:avLst/>
          </a:prstGeom>
        </p:spPr>
        <p:txBody>
          <a:bodyPr spcFirstLastPara="0" lIns="95250" tIns="95250" rIns="95250" bIns="0" anchor="t"/>
          <a:lstStyle/>
          <a:p>
            <a:pPr marL="171450" indent="-171450">
              <a:lnSpc>
                <a:spcPct val="116667"/>
              </a:lnSpc>
              <a:buFont typeface="Arial"/>
              <a:buChar char="•"/>
            </a:pPr>
            <a:r>
              <a:rPr lang="en-US" sz="800" dirty="0">
                <a:solidFill>
                  <a:srgbClr val="00458B"/>
                </a:solidFill>
                <a:latin typeface="Gotham Book"/>
                <a:cs typeface="Gotham Book"/>
              </a:rPr>
              <a:t>Up from $1.4M at baseline to $1.9M in 2023</a:t>
            </a:r>
            <a:endParaRPr lang="en-US">
              <a:ea typeface="Calibri"/>
              <a:cs typeface="Calibri"/>
            </a:endParaRPr>
          </a:p>
          <a:p>
            <a:pPr marL="285750" indent="-285750">
              <a:lnSpc>
                <a:spcPct val="116667"/>
              </a:lnSpc>
              <a:buFont typeface="Arial,Sans-Serif"/>
              <a:buChar char="•"/>
            </a:pPr>
            <a:endParaRPr lang="en-US" sz="800" dirty="0">
              <a:solidFill>
                <a:srgbClr val="00458B"/>
              </a:solidFill>
              <a:latin typeface="Gotham Book"/>
              <a:cs typeface="Gotham Book"/>
            </a:endParaRPr>
          </a:p>
          <a:p>
            <a:pPr>
              <a:lnSpc>
                <a:spcPct val="116667"/>
              </a:lnSpc>
            </a:pPr>
            <a:endParaRPr lang="en-US" sz="800" dirty="0">
              <a:solidFill>
                <a:srgbClr val="00458B"/>
              </a:solidFill>
              <a:latin typeface="Gotham Book"/>
              <a:cs typeface="Gotham Book"/>
            </a:endParaRPr>
          </a:p>
        </p:txBody>
      </p:sp>
      <p:sp>
        <p:nvSpPr>
          <p:cNvPr id="15" name="Body text copy copy 13"/>
          <p:cNvSpPr/>
          <p:nvPr/>
        </p:nvSpPr>
        <p:spPr>
          <a:xfrm>
            <a:off x="5086043" y="5736325"/>
            <a:ext cx="1853109" cy="569780"/>
          </a:xfrm>
          <a:prstGeom prst="rect">
            <a:avLst/>
          </a:prstGeom>
        </p:spPr>
        <p:txBody>
          <a:bodyPr spcFirstLastPara="0" lIns="95250" tIns="95250" rIns="95250" bIns="0" anchor="t"/>
          <a:lstStyle/>
          <a:p>
            <a:pPr marL="171450" indent="-171450">
              <a:lnSpc>
                <a:spcPct val="116667"/>
              </a:lnSpc>
              <a:buFont typeface="Arial"/>
              <a:buChar char="•"/>
            </a:pPr>
            <a:r>
              <a:rPr lang="en-US" sz="800" dirty="0">
                <a:solidFill>
                  <a:srgbClr val="00458B"/>
                </a:solidFill>
                <a:latin typeface="Gotham Book"/>
                <a:cs typeface="Gotham Book"/>
              </a:rPr>
              <a:t>Up from $338K at baseline to $481K in 2023</a:t>
            </a:r>
          </a:p>
          <a:p>
            <a:pPr marL="171450" indent="-171450">
              <a:lnSpc>
                <a:spcPct val="116667"/>
              </a:lnSpc>
              <a:buFont typeface="Arial"/>
              <a:buChar char="•"/>
            </a:pPr>
            <a:endParaRPr lang="en-US" sz="800" dirty="0">
              <a:solidFill>
                <a:srgbClr val="00458B"/>
              </a:solidFill>
              <a:latin typeface="Gotham Book"/>
              <a:cs typeface="Gotham Book"/>
            </a:endParaRPr>
          </a:p>
          <a:p>
            <a:pPr marL="171450" indent="-171450" algn="l">
              <a:lnSpc>
                <a:spcPct val="116667"/>
              </a:lnSpc>
              <a:buFont typeface="Arial"/>
              <a:buChar char="•"/>
            </a:pPr>
            <a:endParaRPr lang="en-US" sz="800" dirty="0">
              <a:solidFill>
                <a:srgbClr val="00458B"/>
              </a:solidFill>
              <a:latin typeface="Gotham Book"/>
              <a:cs typeface="Gotham Book"/>
            </a:endParaRPr>
          </a:p>
        </p:txBody>
      </p:sp>
      <p:sp>
        <p:nvSpPr>
          <p:cNvPr id="17" name="Body text copy copy 15"/>
          <p:cNvSpPr/>
          <p:nvPr/>
        </p:nvSpPr>
        <p:spPr>
          <a:xfrm>
            <a:off x="365048" y="6772275"/>
            <a:ext cx="3416377" cy="1628775"/>
          </a:xfrm>
          <a:prstGeom prst="rect">
            <a:avLst/>
          </a:prstGeom>
        </p:spPr>
        <p:txBody>
          <a:bodyPr spcFirstLastPara="0" lIns="95250" tIns="95250" rIns="95250" bIns="0" anchor="t"/>
          <a:lstStyle/>
          <a:p>
            <a:r>
              <a:rPr lang="en-US" sz="900" dirty="0">
                <a:solidFill>
                  <a:srgbClr val="00468C"/>
                </a:solidFill>
                <a:effectLst/>
                <a:latin typeface="Gotham Book" pitchFamily="2" charset="0"/>
                <a:cs typeface="Gotham Book" pitchFamily="2" charset="0"/>
              </a:rPr>
              <a:t>Funded by USAID, the Farmer-to-Farmer (F2F)</a:t>
            </a:r>
          </a:p>
          <a:p>
            <a:r>
              <a:rPr lang="en-US" sz="900" dirty="0">
                <a:solidFill>
                  <a:srgbClr val="00468C"/>
                </a:solidFill>
                <a:effectLst/>
                <a:latin typeface="Gotham Book" pitchFamily="2" charset="0"/>
                <a:cs typeface="Gotham Book" pitchFamily="2" charset="0"/>
              </a:rPr>
              <a:t>program connects volunteers from the United States</a:t>
            </a:r>
          </a:p>
          <a:p>
            <a:r>
              <a:rPr lang="en-US" sz="900" dirty="0">
                <a:solidFill>
                  <a:srgbClr val="00468C"/>
                </a:solidFill>
                <a:effectLst/>
                <a:latin typeface="Gotham Book" pitchFamily="2" charset="0"/>
                <a:cs typeface="Gotham Book" pitchFamily="2" charset="0"/>
              </a:rPr>
              <a:t>with agriculture-related organizations in developing</a:t>
            </a:r>
          </a:p>
          <a:p>
            <a:r>
              <a:rPr lang="en-US" sz="900" dirty="0">
                <a:solidFill>
                  <a:srgbClr val="00468C"/>
                </a:solidFill>
                <a:effectLst/>
                <a:latin typeface="Gotham Book" pitchFamily="2" charset="0"/>
                <a:cs typeface="Gotham Book" pitchFamily="2" charset="0"/>
              </a:rPr>
              <a:t>countries. Through two- to four-week assignments,</a:t>
            </a:r>
          </a:p>
          <a:p>
            <a:r>
              <a:rPr lang="en-US" sz="900" dirty="0">
                <a:solidFill>
                  <a:srgbClr val="00468C"/>
                </a:solidFill>
                <a:effectLst/>
                <a:latin typeface="Gotham Book" pitchFamily="2" charset="0"/>
                <a:cs typeface="Gotham Book" pitchFamily="2" charset="0"/>
              </a:rPr>
              <a:t>volunteers provide technical assistance in agricultural</a:t>
            </a:r>
          </a:p>
          <a:p>
            <a:r>
              <a:rPr lang="en-US" sz="900" dirty="0">
                <a:solidFill>
                  <a:srgbClr val="00468C"/>
                </a:solidFill>
                <a:effectLst/>
                <a:latin typeface="Gotham Book" pitchFamily="2" charset="0"/>
                <a:cs typeface="Gotham Book" pitchFamily="2" charset="0"/>
              </a:rPr>
              <a:t>development that supports food security and</a:t>
            </a:r>
          </a:p>
          <a:p>
            <a:r>
              <a:rPr lang="en-US" sz="900" dirty="0">
                <a:solidFill>
                  <a:srgbClr val="00468C"/>
                </a:solidFill>
                <a:effectLst/>
                <a:latin typeface="Gotham Book" pitchFamily="2" charset="0"/>
                <a:cs typeface="Gotham Book" pitchFamily="2" charset="0"/>
              </a:rPr>
              <a:t>sustainable economic growth. They work with local</a:t>
            </a:r>
          </a:p>
          <a:p>
            <a:r>
              <a:rPr lang="en-US" sz="900" dirty="0">
                <a:solidFill>
                  <a:srgbClr val="00468C"/>
                </a:solidFill>
                <a:effectLst/>
                <a:latin typeface="Gotham Book" pitchFamily="2" charset="0"/>
                <a:cs typeface="Gotham Book" pitchFamily="2" charset="0"/>
              </a:rPr>
              <a:t>partners and beneficiaries to increase agricultural</a:t>
            </a:r>
          </a:p>
          <a:p>
            <a:r>
              <a:rPr lang="en-US" sz="900" dirty="0">
                <a:solidFill>
                  <a:srgbClr val="00468C"/>
                </a:solidFill>
                <a:effectLst/>
                <a:latin typeface="Gotham Book" pitchFamily="2" charset="0"/>
                <a:cs typeface="Gotham Book" pitchFamily="2" charset="0"/>
              </a:rPr>
              <a:t>production and productivity, improve business</a:t>
            </a:r>
          </a:p>
          <a:p>
            <a:pPr algn="l" hangingPunct="0">
              <a:lnSpc>
                <a:spcPct val="116667"/>
              </a:lnSpc>
            </a:pPr>
            <a:r>
              <a:rPr sz="900" dirty="0">
                <a:solidFill>
                  <a:srgbClr val="00468B"/>
                </a:solidFill>
                <a:latin typeface="Gotham Book" pitchFamily="2" charset="0"/>
                <a:cs typeface="Gotham Book" pitchFamily="2" charset="0"/>
              </a:rPr>
              <a:t> </a:t>
            </a:r>
          </a:p>
        </p:txBody>
      </p:sp>
      <p:sp>
        <p:nvSpPr>
          <p:cNvPr id="18" name="Body text copy copy 16"/>
          <p:cNvSpPr/>
          <p:nvPr/>
        </p:nvSpPr>
        <p:spPr>
          <a:xfrm>
            <a:off x="365896" y="6381750"/>
            <a:ext cx="3848465" cy="504825"/>
          </a:xfrm>
          <a:prstGeom prst="rect">
            <a:avLst/>
          </a:prstGeom>
        </p:spPr>
        <p:txBody>
          <a:bodyPr spcFirstLastPara="0" lIns="95250" tIns="95250" rIns="95250" bIns="0" anchor="t"/>
          <a:lstStyle/>
          <a:p>
            <a:pPr hangingPunct="0">
              <a:lnSpc>
                <a:spcPct val="125000"/>
              </a:lnSpc>
            </a:pPr>
            <a:r>
              <a:rPr dirty="0">
                <a:solidFill>
                  <a:srgbClr val="00468B"/>
                </a:solidFill>
                <a:latin typeface="Gotham Medium" panose="020B0604020202020204" charset="0"/>
                <a:cs typeface="Gotham Bold"/>
              </a:rPr>
              <a:t>BACKGROUND</a:t>
            </a:r>
          </a:p>
        </p:txBody>
      </p:sp>
      <p:sp>
        <p:nvSpPr>
          <p:cNvPr id="19" name="Body text copy copy 17"/>
          <p:cNvSpPr/>
          <p:nvPr/>
        </p:nvSpPr>
        <p:spPr>
          <a:xfrm>
            <a:off x="3762375" y="6762750"/>
            <a:ext cx="3416377" cy="1466850"/>
          </a:xfrm>
          <a:prstGeom prst="rect">
            <a:avLst/>
          </a:prstGeom>
        </p:spPr>
        <p:txBody>
          <a:bodyPr spcFirstLastPara="0" lIns="95250" tIns="95250" rIns="95250" bIns="0" anchor="t"/>
          <a:lstStyle/>
          <a:p>
            <a:r>
              <a:rPr lang="en-US" sz="900" dirty="0">
                <a:solidFill>
                  <a:srgbClr val="00468C"/>
                </a:solidFill>
                <a:effectLst/>
                <a:latin typeface="Gotham Book" pitchFamily="2" charset="0"/>
                <a:cs typeface="Gotham Book" pitchFamily="2" charset="0"/>
              </a:rPr>
              <a:t>resource management challenges, and improve incomes, thereby contributing to rapid economic growth while conserving environmental and natural resources.</a:t>
            </a:r>
          </a:p>
          <a:p>
            <a:endParaRPr lang="en-US" sz="900" dirty="0">
              <a:solidFill>
                <a:srgbClr val="00468C"/>
              </a:solidFill>
              <a:effectLst/>
              <a:latin typeface="Gotham Book" pitchFamily="2" charset="0"/>
              <a:cs typeface="Gotham Book" pitchFamily="2" charset="0"/>
            </a:endParaRPr>
          </a:p>
          <a:p>
            <a:r>
              <a:rPr lang="en-US" sz="900" dirty="0">
                <a:solidFill>
                  <a:srgbClr val="00468C"/>
                </a:solidFill>
                <a:effectLst/>
                <a:latin typeface="Gotham Book" pitchFamily="2" charset="0"/>
                <a:cs typeface="Gotham Book" pitchFamily="2" charset="0"/>
              </a:rPr>
              <a:t>In 2018, Catholic Relief Services (CRS) was awarded a</a:t>
            </a:r>
          </a:p>
          <a:p>
            <a:r>
              <a:rPr lang="en-US" sz="900" dirty="0">
                <a:solidFill>
                  <a:srgbClr val="00468C"/>
                </a:solidFill>
                <a:effectLst/>
                <a:latin typeface="Gotham Book" pitchFamily="2" charset="0"/>
                <a:cs typeface="Gotham Book" pitchFamily="2" charset="0"/>
              </a:rPr>
              <a:t>"Leader with Associate Cooperative Agreement" to</a:t>
            </a:r>
          </a:p>
          <a:p>
            <a:r>
              <a:rPr lang="en-US" sz="900" dirty="0">
                <a:solidFill>
                  <a:srgbClr val="00468C"/>
                </a:solidFill>
                <a:effectLst/>
                <a:latin typeface="Gotham Book" pitchFamily="2" charset="0"/>
                <a:cs typeface="Gotham Book" pitchFamily="2" charset="0"/>
              </a:rPr>
              <a:t>implement the F2F program in Rwanda, Benin, Ethiopia, Nepal, Uganda, and Timor-Leste from 2018-2023.</a:t>
            </a:r>
          </a:p>
          <a:p>
            <a:pPr algn="l" hangingPunct="0">
              <a:lnSpc>
                <a:spcPct val="116667"/>
              </a:lnSpc>
            </a:pPr>
            <a:r>
              <a:rPr sz="900" dirty="0">
                <a:solidFill>
                  <a:srgbClr val="00468B"/>
                </a:solidFill>
                <a:latin typeface="Gotham Book" pitchFamily="2" charset="0"/>
                <a:cs typeface="Gotham Book" pitchFamily="2" charset="0"/>
              </a:rPr>
              <a:t> </a:t>
            </a:r>
          </a:p>
        </p:txBody>
      </p:sp>
      <p:pic>
        <p:nvPicPr>
          <p:cNvPr id="20" name="Shape-1"/>
          <p:cNvPicPr/>
          <p:nvPr/>
        </p:nvPicPr>
        <p:blipFill rotWithShape="1">
          <a:blip r:embed="rId9"/>
          <a:stretch>
            <a:fillRect/>
          </a:stretch>
        </p:blipFill>
        <p:spPr>
          <a:xfrm rot="10800000">
            <a:off x="451622" y="8620125"/>
            <a:ext cx="5368153" cy="1657350"/>
          </a:xfrm>
          <a:prstGeom prst="rect">
            <a:avLst/>
          </a:prstGeom>
        </p:spPr>
      </p:pic>
      <p:pic>
        <p:nvPicPr>
          <p:cNvPr id="21" name="Shape-18"/>
          <p:cNvPicPr/>
          <p:nvPr/>
        </p:nvPicPr>
        <p:blipFill rotWithShape="1">
          <a:blip r:embed="rId10"/>
          <a:stretch>
            <a:fillRect/>
          </a:stretch>
        </p:blipFill>
        <p:spPr>
          <a:xfrm rot="21600000">
            <a:off x="799203" y="8486775"/>
            <a:ext cx="649605" cy="250613"/>
          </a:xfrm>
          <a:prstGeom prst="rect">
            <a:avLst/>
          </a:prstGeom>
        </p:spPr>
      </p:pic>
      <p:sp>
        <p:nvSpPr>
          <p:cNvPr id="22" name="Body text copy copy 5"/>
          <p:cNvSpPr/>
          <p:nvPr/>
        </p:nvSpPr>
        <p:spPr>
          <a:xfrm>
            <a:off x="510553" y="8639175"/>
            <a:ext cx="5651889" cy="504825"/>
          </a:xfrm>
          <a:prstGeom prst="rect">
            <a:avLst/>
          </a:prstGeom>
        </p:spPr>
        <p:txBody>
          <a:bodyPr spcFirstLastPara="0" lIns="95250" tIns="95250" rIns="95250" bIns="0" anchor="t"/>
          <a:lstStyle/>
          <a:p>
            <a:pPr algn="l" hangingPunct="0">
              <a:lnSpc>
                <a:spcPct val="125000"/>
              </a:lnSpc>
            </a:pPr>
            <a:r>
              <a:rPr sz="1650" b="1">
                <a:solidFill>
                  <a:srgbClr val="FFFFFF"/>
                </a:solidFill>
                <a:latin typeface="Gotham Bold"/>
                <a:ea typeface="+mn-ea"/>
                <a:cs typeface="Gotham Bold"/>
              </a:rPr>
              <a:t>HOST PARTNERS ASSISTED</a:t>
            </a:r>
          </a:p>
        </p:txBody>
      </p:sp>
      <p:sp>
        <p:nvSpPr>
          <p:cNvPr id="23" name="Body text copy copy 20"/>
          <p:cNvSpPr/>
          <p:nvPr/>
        </p:nvSpPr>
        <p:spPr>
          <a:xfrm>
            <a:off x="510553" y="9029700"/>
            <a:ext cx="5337797" cy="1123950"/>
          </a:xfrm>
          <a:prstGeom prst="rect">
            <a:avLst/>
          </a:prstGeom>
        </p:spPr>
        <p:txBody>
          <a:bodyPr spcFirstLastPara="0" lIns="95250" tIns="95250" rIns="95250" bIns="0" anchor="t"/>
          <a:lstStyle/>
          <a:p>
            <a:pPr marL="171450" indent="-171450" algn="l" hangingPunct="0">
              <a:lnSpc>
                <a:spcPct val="116667"/>
              </a:lnSpc>
              <a:buClr>
                <a:schemeClr val="bg1"/>
              </a:buClr>
              <a:buFont typeface="Arial" panose="020B0604020202020204" pitchFamily="34" charset="0"/>
              <a:buChar char="•"/>
            </a:pPr>
            <a:r>
              <a:rPr lang="en-US" sz="1000" dirty="0">
                <a:solidFill>
                  <a:schemeClr val="bg1"/>
                </a:solidFill>
                <a:latin typeface="Gotham Book"/>
                <a:ea typeface="+mn-ea"/>
                <a:cs typeface="Gotham Book"/>
              </a:rPr>
              <a:t>2</a:t>
            </a:r>
            <a:r>
              <a:rPr lang="en-US" sz="1000" dirty="0">
                <a:solidFill>
                  <a:srgbClr val="FFFF00"/>
                </a:solidFill>
                <a:latin typeface="Gotham Book"/>
                <a:ea typeface="+mn-ea"/>
                <a:cs typeface="Gotham Book"/>
              </a:rPr>
              <a:t> </a:t>
            </a:r>
            <a:r>
              <a:rPr lang="en-US" sz="1000" dirty="0">
                <a:solidFill>
                  <a:schemeClr val="bg1"/>
                </a:solidFill>
                <a:latin typeface="Gotham Book"/>
                <a:cs typeface="Gotham Book"/>
              </a:rPr>
              <a:t>F</a:t>
            </a:r>
            <a:r>
              <a:rPr lang="en-US" sz="1000" dirty="0">
                <a:solidFill>
                  <a:schemeClr val="bg1"/>
                </a:solidFill>
                <a:latin typeface="Gotham Book"/>
                <a:ea typeface="+mn-ea"/>
                <a:cs typeface="Gotham Book"/>
              </a:rPr>
              <a:t>armers’ Cooperatives </a:t>
            </a:r>
          </a:p>
          <a:p>
            <a:pPr marL="171450" indent="-171450" algn="l" hangingPunct="0">
              <a:lnSpc>
                <a:spcPct val="116667"/>
              </a:lnSpc>
              <a:buClr>
                <a:schemeClr val="bg1"/>
              </a:buClr>
              <a:buFont typeface="Arial" panose="020B0604020202020204" pitchFamily="34" charset="0"/>
              <a:buChar char="•"/>
            </a:pPr>
            <a:r>
              <a:rPr lang="en-US" sz="1000" dirty="0">
                <a:solidFill>
                  <a:schemeClr val="bg1"/>
                </a:solidFill>
                <a:latin typeface="Gotham Book"/>
                <a:ea typeface="+mn-ea"/>
                <a:cs typeface="Gotham Book"/>
              </a:rPr>
              <a:t>7 Private businesses</a:t>
            </a:r>
          </a:p>
          <a:p>
            <a:pPr marL="171450" indent="-171450" hangingPunct="0">
              <a:lnSpc>
                <a:spcPct val="116667"/>
              </a:lnSpc>
              <a:buClr>
                <a:schemeClr val="bg1"/>
              </a:buClr>
              <a:buFont typeface="Arial" panose="020B0604020202020204" pitchFamily="34" charset="0"/>
              <a:buChar char="•"/>
            </a:pPr>
            <a:r>
              <a:rPr lang="en-US" sz="1000" dirty="0">
                <a:solidFill>
                  <a:schemeClr val="bg1"/>
                </a:solidFill>
                <a:latin typeface="Gotham Book"/>
                <a:cs typeface="Gotham Book"/>
              </a:rPr>
              <a:t>5 </a:t>
            </a:r>
            <a:r>
              <a:rPr lang="en-US" sz="1000" dirty="0">
                <a:solidFill>
                  <a:schemeClr val="bg1"/>
                </a:solidFill>
                <a:latin typeface="Gotham Book"/>
                <a:ea typeface="+mn-ea"/>
                <a:cs typeface="Gotham Book"/>
              </a:rPr>
              <a:t>Educational institutions</a:t>
            </a:r>
            <a:endParaRPr lang="en-US" sz="1000" dirty="0">
              <a:solidFill>
                <a:schemeClr val="bg1"/>
              </a:solidFill>
              <a:latin typeface="Gotham Book"/>
              <a:cs typeface="Gotham Book"/>
            </a:endParaRPr>
          </a:p>
          <a:p>
            <a:pPr marL="171450" indent="-171450" hangingPunct="0">
              <a:lnSpc>
                <a:spcPct val="116667"/>
              </a:lnSpc>
              <a:buClr>
                <a:srgbClr val="FFFFFF"/>
              </a:buClr>
              <a:buFont typeface="Arial"/>
              <a:buChar char="•"/>
            </a:pPr>
            <a:r>
              <a:rPr lang="en-US" sz="1000" dirty="0">
                <a:solidFill>
                  <a:schemeClr val="bg1"/>
                </a:solidFill>
                <a:latin typeface="Gotham Book"/>
                <a:cs typeface="Gotham Book"/>
              </a:rPr>
              <a:t>3 NGOs</a:t>
            </a:r>
          </a:p>
          <a:p>
            <a:pPr marL="171450" indent="-171450" algn="l" hangingPunct="0">
              <a:lnSpc>
                <a:spcPct val="116667"/>
              </a:lnSpc>
              <a:buClr>
                <a:schemeClr val="bg1"/>
              </a:buClr>
              <a:buFont typeface="Arial" panose="020B0604020202020204" pitchFamily="34" charset="0"/>
              <a:buChar char="•"/>
            </a:pPr>
            <a:r>
              <a:rPr lang="en-US" sz="1000" dirty="0">
                <a:solidFill>
                  <a:schemeClr val="bg1"/>
                </a:solidFill>
                <a:latin typeface="Gotham Book"/>
                <a:cs typeface="Gotham Book"/>
              </a:rPr>
              <a:t>1 Financial institution</a:t>
            </a:r>
            <a:endParaRPr sz="975" dirty="0">
              <a:solidFill>
                <a:schemeClr val="bg1"/>
              </a:solidFill>
              <a:latin typeface="Gotham Book"/>
              <a:ea typeface="+mn-ea"/>
              <a:cs typeface="Gotham Book"/>
            </a:endParaRPr>
          </a:p>
        </p:txBody>
      </p:sp>
      <p:pic>
        <p:nvPicPr>
          <p:cNvPr id="24" name="Shape-1"/>
          <p:cNvPicPr/>
          <p:nvPr/>
        </p:nvPicPr>
        <p:blipFill rotWithShape="1">
          <a:blip r:embed="rId11"/>
          <a:stretch>
            <a:fillRect/>
          </a:stretch>
        </p:blipFill>
        <p:spPr>
          <a:xfrm>
            <a:off x="489615" y="3062265"/>
            <a:ext cx="6664512" cy="1713549"/>
          </a:xfrm>
          <a:prstGeom prst="rect">
            <a:avLst/>
          </a:prstGeom>
        </p:spPr>
      </p:pic>
      <p:pic>
        <p:nvPicPr>
          <p:cNvPr id="26" name="Shape-1"/>
          <p:cNvPicPr/>
          <p:nvPr/>
        </p:nvPicPr>
        <p:blipFill rotWithShape="1">
          <a:blip r:embed="rId12"/>
          <a:stretch>
            <a:fillRect/>
          </a:stretch>
        </p:blipFill>
        <p:spPr>
          <a:xfrm>
            <a:off x="474184" y="3065811"/>
            <a:ext cx="1903722" cy="1708367"/>
          </a:xfrm>
          <a:prstGeom prst="rect">
            <a:avLst/>
          </a:prstGeom>
        </p:spPr>
      </p:pic>
      <p:sp>
        <p:nvSpPr>
          <p:cNvPr id="28" name="Body text copy copy 21"/>
          <p:cNvSpPr/>
          <p:nvPr/>
        </p:nvSpPr>
        <p:spPr>
          <a:xfrm>
            <a:off x="4328777" y="3475073"/>
            <a:ext cx="2699757" cy="1143000"/>
          </a:xfrm>
          <a:prstGeom prst="rect">
            <a:avLst/>
          </a:prstGeom>
        </p:spPr>
        <p:txBody>
          <a:bodyPr spcFirstLastPara="0" lIns="95250" tIns="95250" rIns="95250" bIns="0" anchor="t"/>
          <a:lstStyle/>
          <a:p>
            <a:pPr algn="l" hangingPunct="0">
              <a:lnSpc>
                <a:spcPct val="133333"/>
              </a:lnSpc>
            </a:pPr>
            <a:r>
              <a:rPr sz="900" dirty="0">
                <a:solidFill>
                  <a:srgbClr val="00468B"/>
                </a:solidFill>
                <a:latin typeface="Gotham Bold"/>
                <a:ea typeface="+mn-ea"/>
                <a:cs typeface="Gotham Bold"/>
              </a:rPr>
              <a:t>Duration: </a:t>
            </a:r>
            <a:r>
              <a:rPr lang="en-US" sz="900" dirty="0">
                <a:solidFill>
                  <a:srgbClr val="00468B"/>
                </a:solidFill>
                <a:latin typeface="Gotham Book"/>
                <a:ea typeface="+mn-ea"/>
                <a:cs typeface="Gotham Book"/>
              </a:rPr>
              <a:t>2018-2023</a:t>
            </a:r>
            <a:endParaRPr sz="900" dirty="0">
              <a:solidFill>
                <a:srgbClr val="00468B"/>
              </a:solidFill>
              <a:latin typeface="Gotham Book"/>
              <a:ea typeface="+mn-ea"/>
              <a:cs typeface="Gotham Book"/>
            </a:endParaRPr>
          </a:p>
          <a:p>
            <a:pPr hangingPunct="0">
              <a:lnSpc>
                <a:spcPct val="133333"/>
              </a:lnSpc>
            </a:pPr>
            <a:r>
              <a:rPr sz="900" dirty="0">
                <a:solidFill>
                  <a:srgbClr val="00468B"/>
                </a:solidFill>
                <a:latin typeface="Gotham Bold"/>
                <a:ea typeface="+mn-ea"/>
                <a:cs typeface="Gotham Bold"/>
              </a:rPr>
              <a:t>Implementing Partners:</a:t>
            </a:r>
            <a:r>
              <a:rPr lang="en-US" sz="900" dirty="0">
                <a:solidFill>
                  <a:srgbClr val="00468B"/>
                </a:solidFill>
                <a:latin typeface="Gotham Bold"/>
                <a:cs typeface="Gotham Bold"/>
              </a:rPr>
              <a:t> </a:t>
            </a:r>
            <a:r>
              <a:rPr lang="en-US" sz="900" dirty="0">
                <a:solidFill>
                  <a:srgbClr val="00468B"/>
                </a:solidFill>
                <a:latin typeface="Gotham Book"/>
                <a:ea typeface="+mn-ea"/>
                <a:cs typeface="Gotham Book"/>
              </a:rPr>
              <a:t>Farmers’ </a:t>
            </a:r>
            <a:r>
              <a:rPr lang="en-US" sz="900" dirty="0">
                <a:solidFill>
                  <a:srgbClr val="00468B"/>
                </a:solidFill>
                <a:latin typeface="Gotham Book"/>
                <a:cs typeface="Gotham Book"/>
              </a:rPr>
              <a:t>cooperatives</a:t>
            </a:r>
            <a:r>
              <a:rPr lang="en-US" sz="900" dirty="0">
                <a:solidFill>
                  <a:srgbClr val="00468B"/>
                </a:solidFill>
                <a:latin typeface="Gotham Book"/>
                <a:ea typeface="+mn-ea"/>
                <a:cs typeface="Gotham Book"/>
              </a:rPr>
              <a:t>, </a:t>
            </a:r>
            <a:r>
              <a:rPr lang="en-US" sz="900" dirty="0">
                <a:solidFill>
                  <a:srgbClr val="00468B"/>
                </a:solidFill>
                <a:latin typeface="Gotham Book"/>
                <a:cs typeface="Gotham Book"/>
              </a:rPr>
              <a:t>private businesses</a:t>
            </a:r>
            <a:r>
              <a:rPr lang="en-US" sz="900" dirty="0">
                <a:solidFill>
                  <a:srgbClr val="00468B"/>
                </a:solidFill>
                <a:latin typeface="Gotham Book"/>
                <a:ea typeface="+mn-ea"/>
                <a:cs typeface="Gotham Book"/>
              </a:rPr>
              <a:t>, </a:t>
            </a:r>
            <a:r>
              <a:rPr lang="en-US" sz="900" dirty="0">
                <a:solidFill>
                  <a:srgbClr val="00468B"/>
                </a:solidFill>
                <a:latin typeface="Gotham Book"/>
                <a:cs typeface="Gotham Book"/>
              </a:rPr>
              <a:t>educational</a:t>
            </a:r>
            <a:r>
              <a:rPr lang="en-US" sz="900" dirty="0">
                <a:solidFill>
                  <a:srgbClr val="00468B"/>
                </a:solidFill>
                <a:latin typeface="Gotham Book"/>
                <a:ea typeface="+mn-ea"/>
                <a:cs typeface="Gotham Book"/>
              </a:rPr>
              <a:t> </a:t>
            </a:r>
            <a:r>
              <a:rPr lang="en-US" sz="900" dirty="0">
                <a:solidFill>
                  <a:srgbClr val="00468B"/>
                </a:solidFill>
                <a:latin typeface="Gotham Book"/>
                <a:cs typeface="Gotham Book"/>
              </a:rPr>
              <a:t>I</a:t>
            </a:r>
            <a:r>
              <a:rPr lang="en-US" sz="900" dirty="0">
                <a:solidFill>
                  <a:srgbClr val="00468B"/>
                </a:solidFill>
                <a:latin typeface="Gotham Book"/>
                <a:ea typeface="+mn-ea"/>
                <a:cs typeface="Gotham Book"/>
              </a:rPr>
              <a:t>nstitutions</a:t>
            </a:r>
            <a:r>
              <a:rPr lang="en-US" sz="900" dirty="0">
                <a:solidFill>
                  <a:srgbClr val="00468B"/>
                </a:solidFill>
                <a:latin typeface="Gotham Book"/>
                <a:cs typeface="Gotham Book"/>
              </a:rPr>
              <a:t>,</a:t>
            </a:r>
            <a:r>
              <a:rPr lang="en-US" sz="900" dirty="0">
                <a:solidFill>
                  <a:srgbClr val="00468B"/>
                </a:solidFill>
                <a:latin typeface="Gotham Book"/>
                <a:ea typeface="+mn-ea"/>
                <a:cs typeface="Gotham Book"/>
              </a:rPr>
              <a:t> NGOs</a:t>
            </a:r>
            <a:r>
              <a:rPr lang="en-US" sz="900" dirty="0">
                <a:solidFill>
                  <a:srgbClr val="00468B"/>
                </a:solidFill>
                <a:latin typeface="Gotham Book"/>
                <a:cs typeface="Gotham Book"/>
              </a:rPr>
              <a:t>, and financial institutions </a:t>
            </a:r>
          </a:p>
          <a:p>
            <a:pPr algn="l" hangingPunct="0">
              <a:lnSpc>
                <a:spcPct val="133333"/>
              </a:lnSpc>
            </a:pPr>
            <a:endParaRPr sz="900" dirty="0">
              <a:solidFill>
                <a:srgbClr val="00468B"/>
              </a:solidFill>
              <a:latin typeface="Gotham Book"/>
              <a:ea typeface="+mn-ea"/>
              <a:cs typeface="Gotham Book"/>
            </a:endParaRPr>
          </a:p>
        </p:txBody>
      </p:sp>
      <p:sp>
        <p:nvSpPr>
          <p:cNvPr id="29" name="Body text copy copy 22"/>
          <p:cNvSpPr/>
          <p:nvPr/>
        </p:nvSpPr>
        <p:spPr>
          <a:xfrm>
            <a:off x="2359708" y="2981325"/>
            <a:ext cx="4736417" cy="504825"/>
          </a:xfrm>
          <a:prstGeom prst="rect">
            <a:avLst/>
          </a:prstGeom>
        </p:spPr>
        <p:txBody>
          <a:bodyPr spcFirstLastPara="0" lIns="95250" tIns="95250" rIns="95250" bIns="0" anchor="t"/>
          <a:lstStyle/>
          <a:p>
            <a:pPr algn="ctr" hangingPunct="0">
              <a:lnSpc>
                <a:spcPct val="125000"/>
              </a:lnSpc>
            </a:pPr>
            <a:r>
              <a:rPr sz="1650" dirty="0">
                <a:solidFill>
                  <a:srgbClr val="00468B"/>
                </a:solidFill>
                <a:latin typeface="Gotham Medium" panose="020B0604020202020204" charset="0"/>
                <a:cs typeface="Gotham Bold"/>
              </a:rPr>
              <a:t>QUICK FACTS</a:t>
            </a:r>
          </a:p>
        </p:txBody>
      </p:sp>
      <p:pic>
        <p:nvPicPr>
          <p:cNvPr id="30" name="Food-335"/>
          <p:cNvPicPr/>
          <p:nvPr/>
        </p:nvPicPr>
        <p:blipFill rotWithShape="1">
          <a:blip r:embed="rId13"/>
          <a:stretch>
            <a:fillRect/>
          </a:stretch>
        </p:blipFill>
        <p:spPr>
          <a:xfrm>
            <a:off x="1749984" y="5273452"/>
            <a:ext cx="281057" cy="308017"/>
          </a:xfrm>
          <a:prstGeom prst="rect">
            <a:avLst/>
          </a:prstGeom>
        </p:spPr>
      </p:pic>
      <p:pic>
        <p:nvPicPr>
          <p:cNvPr id="32" name="money bag dollar outline"/>
          <p:cNvPicPr/>
          <p:nvPr/>
        </p:nvPicPr>
        <p:blipFill rotWithShape="1">
          <a:blip r:embed="rId14"/>
          <a:stretch>
            <a:fillRect/>
          </a:stretch>
        </p:blipFill>
        <p:spPr>
          <a:xfrm>
            <a:off x="3711246" y="5302948"/>
            <a:ext cx="238495" cy="308017"/>
          </a:xfrm>
          <a:prstGeom prst="rect">
            <a:avLst/>
          </a:prstGeom>
        </p:spPr>
      </p:pic>
      <p:pic>
        <p:nvPicPr>
          <p:cNvPr id="34" name="menu 9 morph outline copy 2"/>
          <p:cNvPicPr/>
          <p:nvPr/>
        </p:nvPicPr>
        <p:blipFill rotWithShape="1">
          <a:blip r:embed="rId7"/>
          <a:stretch>
            <a:fillRect/>
          </a:stretch>
        </p:blipFill>
        <p:spPr>
          <a:xfrm rot="-5400000">
            <a:off x="5663014" y="5116410"/>
            <a:ext cx="250301" cy="238495"/>
          </a:xfrm>
          <a:prstGeom prst="rect">
            <a:avLst/>
          </a:prstGeom>
        </p:spPr>
      </p:pic>
      <p:pic>
        <p:nvPicPr>
          <p:cNvPr id="35" name="menu 9 morph outline"/>
          <p:cNvPicPr/>
          <p:nvPr/>
        </p:nvPicPr>
        <p:blipFill rotWithShape="1">
          <a:blip r:embed="rId15"/>
          <a:stretch>
            <a:fillRect/>
          </a:stretch>
        </p:blipFill>
        <p:spPr>
          <a:xfrm rot="-14246185">
            <a:off x="5782764" y="5212391"/>
            <a:ext cx="160219" cy="125194"/>
          </a:xfrm>
          <a:prstGeom prst="rect">
            <a:avLst/>
          </a:prstGeom>
        </p:spPr>
      </p:pic>
      <p:pic>
        <p:nvPicPr>
          <p:cNvPr id="36" name="menu 9 morph outline copy 1"/>
          <p:cNvPicPr/>
          <p:nvPr/>
        </p:nvPicPr>
        <p:blipFill rotWithShape="1">
          <a:blip r:embed="rId15"/>
          <a:stretch>
            <a:fillRect/>
          </a:stretch>
        </p:blipFill>
        <p:spPr>
          <a:xfrm rot="-18306194">
            <a:off x="5651930" y="5180214"/>
            <a:ext cx="106798" cy="187818"/>
          </a:xfrm>
          <a:prstGeom prst="rect">
            <a:avLst/>
          </a:prstGeom>
        </p:spPr>
      </p:pic>
      <p:pic>
        <p:nvPicPr>
          <p:cNvPr id="37" name="money bag dollar outline copy 1"/>
          <p:cNvPicPr/>
          <p:nvPr/>
        </p:nvPicPr>
        <p:blipFill rotWithShape="1">
          <a:blip r:embed="rId14"/>
          <a:stretch>
            <a:fillRect/>
          </a:stretch>
        </p:blipFill>
        <p:spPr>
          <a:xfrm>
            <a:off x="5672108" y="5302948"/>
            <a:ext cx="238495" cy="317542"/>
          </a:xfrm>
          <a:prstGeom prst="rect">
            <a:avLst/>
          </a:prstGeom>
        </p:spPr>
      </p:pic>
      <p:sp>
        <p:nvSpPr>
          <p:cNvPr id="38" name="Body text copy copy 23"/>
          <p:cNvSpPr/>
          <p:nvPr/>
        </p:nvSpPr>
        <p:spPr>
          <a:xfrm>
            <a:off x="2369424" y="3443414"/>
            <a:ext cx="1934619" cy="1200150"/>
          </a:xfrm>
          <a:prstGeom prst="rect">
            <a:avLst/>
          </a:prstGeom>
        </p:spPr>
        <p:txBody>
          <a:bodyPr spcFirstLastPara="0" lIns="95250" tIns="95250" rIns="95250" bIns="0" anchor="t"/>
          <a:lstStyle/>
          <a:p>
            <a:pPr hangingPunct="0">
              <a:lnSpc>
                <a:spcPct val="133333"/>
              </a:lnSpc>
            </a:pPr>
            <a:r>
              <a:rPr lang="en-US" sz="900" dirty="0">
                <a:solidFill>
                  <a:srgbClr val="00468B"/>
                </a:solidFill>
                <a:latin typeface="Gotham Bold"/>
                <a:cs typeface="Gotham Bold"/>
              </a:rPr>
              <a:t>Location</a:t>
            </a:r>
            <a:r>
              <a:rPr sz="900" dirty="0">
                <a:solidFill>
                  <a:srgbClr val="00468B"/>
                </a:solidFill>
                <a:latin typeface="Gotham Bold"/>
                <a:ea typeface="+mn-ea"/>
                <a:cs typeface="Gotham Bold"/>
              </a:rPr>
              <a:t>: </a:t>
            </a:r>
            <a:r>
              <a:rPr lang="en-US" sz="900" dirty="0">
                <a:solidFill>
                  <a:srgbClr val="00468B"/>
                </a:solidFill>
                <a:latin typeface="Gotham Book"/>
                <a:cs typeface="Gotham Book"/>
              </a:rPr>
              <a:t>Timor-Leste </a:t>
            </a:r>
            <a:endParaRPr sz="900" dirty="0">
              <a:solidFill>
                <a:srgbClr val="00468B"/>
              </a:solidFill>
              <a:latin typeface="Gotham Book"/>
              <a:ea typeface="+mn-ea"/>
              <a:cs typeface="Gotham Book"/>
            </a:endParaRPr>
          </a:p>
          <a:p>
            <a:pPr algn="l" hangingPunct="0">
              <a:lnSpc>
                <a:spcPct val="133333"/>
              </a:lnSpc>
            </a:pPr>
            <a:r>
              <a:rPr sz="900" dirty="0">
                <a:solidFill>
                  <a:srgbClr val="00468B"/>
                </a:solidFill>
                <a:latin typeface="Gotham Bold"/>
                <a:ea typeface="+mn-ea"/>
                <a:cs typeface="Gotham Bold"/>
              </a:rPr>
              <a:t>Project Type: </a:t>
            </a:r>
            <a:r>
              <a:rPr lang="en-US" sz="900" dirty="0">
                <a:solidFill>
                  <a:srgbClr val="00468B"/>
                </a:solidFill>
                <a:latin typeface="Gotham Book"/>
                <a:ea typeface="+mn-ea"/>
                <a:cs typeface="Gotham Book"/>
              </a:rPr>
              <a:t>Agriculture</a:t>
            </a:r>
            <a:endParaRPr sz="900" dirty="0">
              <a:solidFill>
                <a:srgbClr val="00468B"/>
              </a:solidFill>
              <a:latin typeface="Gotham Book"/>
              <a:ea typeface="+mn-ea"/>
              <a:cs typeface="Gotham Book"/>
            </a:endParaRPr>
          </a:p>
          <a:p>
            <a:pPr algn="l" hangingPunct="0">
              <a:lnSpc>
                <a:spcPct val="133333"/>
              </a:lnSpc>
            </a:pPr>
            <a:r>
              <a:rPr sz="900" dirty="0">
                <a:solidFill>
                  <a:srgbClr val="00468B"/>
                </a:solidFill>
                <a:latin typeface="Gotham Bold"/>
                <a:ea typeface="+mn-ea"/>
                <a:cs typeface="Gotham Bold"/>
              </a:rPr>
              <a:t>Donor:</a:t>
            </a:r>
            <a:r>
              <a:rPr lang="en-US" sz="900" dirty="0">
                <a:solidFill>
                  <a:srgbClr val="00468B"/>
                </a:solidFill>
                <a:latin typeface="Gotham Bold"/>
                <a:ea typeface="+mn-ea"/>
                <a:cs typeface="Gotham Bold"/>
              </a:rPr>
              <a:t> </a:t>
            </a:r>
            <a:r>
              <a:rPr lang="en-US" sz="900" dirty="0">
                <a:solidFill>
                  <a:srgbClr val="00468B"/>
                </a:solidFill>
                <a:latin typeface="Gotham Book" pitchFamily="2" charset="0"/>
                <a:cs typeface="Gotham Book" pitchFamily="2" charset="0"/>
              </a:rPr>
              <a:t>USAID</a:t>
            </a:r>
            <a:endParaRPr sz="900" dirty="0">
              <a:solidFill>
                <a:srgbClr val="00468B"/>
              </a:solidFill>
              <a:latin typeface="Gotham Book" pitchFamily="2" charset="0"/>
              <a:cs typeface="Gotham Book" pitchFamily="2" charset="0"/>
            </a:endParaRPr>
          </a:p>
          <a:p>
            <a:pPr hangingPunct="0">
              <a:lnSpc>
                <a:spcPct val="133333"/>
              </a:lnSpc>
            </a:pPr>
            <a:r>
              <a:rPr sz="900" dirty="0">
                <a:solidFill>
                  <a:srgbClr val="00468B"/>
                </a:solidFill>
                <a:latin typeface="Gotham Bold"/>
                <a:ea typeface="+mn-ea"/>
                <a:cs typeface="Gotham Bold"/>
              </a:rPr>
              <a:t>No. of Participants:</a:t>
            </a:r>
            <a:r>
              <a:rPr lang="en-US" sz="900" dirty="0">
                <a:solidFill>
                  <a:srgbClr val="00468B"/>
                </a:solidFill>
                <a:latin typeface="Gotham Bold"/>
                <a:cs typeface="Gotham Bold"/>
              </a:rPr>
              <a:t> </a:t>
            </a:r>
            <a:r>
              <a:rPr lang="en-US" sz="900" dirty="0">
                <a:solidFill>
                  <a:srgbClr val="00468B"/>
                </a:solidFill>
                <a:latin typeface="Gotham Book"/>
                <a:cs typeface="Gotham Bold"/>
              </a:rPr>
              <a:t>11,257</a:t>
            </a:r>
            <a:r>
              <a:rPr lang="en-US" sz="900" dirty="0">
                <a:solidFill>
                  <a:srgbClr val="00468B"/>
                </a:solidFill>
                <a:latin typeface="Gotham Bold"/>
                <a:cs typeface="Gotham Bold"/>
              </a:rPr>
              <a:t> </a:t>
            </a:r>
            <a:endParaRPr sz="900" dirty="0">
              <a:solidFill>
                <a:srgbClr val="00468B"/>
              </a:solidFill>
              <a:highlight>
                <a:srgbClr val="FFFF00"/>
              </a:highlight>
              <a:latin typeface="Gotham Book"/>
              <a:ea typeface="+mn-ea"/>
              <a:cs typeface="Gotham Book"/>
            </a:endParaRPr>
          </a:p>
          <a:p>
            <a:pPr algn="l" hangingPunct="0">
              <a:lnSpc>
                <a:spcPct val="133333"/>
              </a:lnSpc>
            </a:pPr>
            <a:r>
              <a:rPr sz="900" dirty="0">
                <a:solidFill>
                  <a:srgbClr val="00468B"/>
                </a:solidFill>
                <a:latin typeface="Gotham Bold"/>
                <a:ea typeface="+mn-ea"/>
                <a:cs typeface="Gotham Bold"/>
              </a:rPr>
              <a:t>Value Chains:</a:t>
            </a:r>
            <a:r>
              <a:rPr lang="en-US" sz="900" dirty="0">
                <a:solidFill>
                  <a:srgbClr val="00468B"/>
                </a:solidFill>
                <a:latin typeface="Gotham Bold"/>
                <a:ea typeface="+mn-ea"/>
                <a:cs typeface="Gotham Bold"/>
              </a:rPr>
              <a:t> </a:t>
            </a:r>
            <a:r>
              <a:rPr lang="en-US" sz="900" dirty="0">
                <a:solidFill>
                  <a:srgbClr val="00468B"/>
                </a:solidFill>
                <a:latin typeface="Gotham Book" pitchFamily="2" charset="0"/>
                <a:ea typeface="+mn-ea"/>
                <a:cs typeface="Gotham Book" pitchFamily="2" charset="0"/>
              </a:rPr>
              <a:t>Horticulture, livestock  &amp; industrial crops </a:t>
            </a:r>
            <a:endParaRPr sz="900" dirty="0">
              <a:solidFill>
                <a:srgbClr val="00468B"/>
              </a:solidFill>
              <a:latin typeface="Gotham Book"/>
              <a:ea typeface="+mn-ea"/>
              <a:cs typeface="Gotham Book"/>
            </a:endParaRPr>
          </a:p>
        </p:txBody>
      </p:sp>
      <p:pic>
        <p:nvPicPr>
          <p:cNvPr id="39" name="Vertical_RGB_294_White"/>
          <p:cNvPicPr/>
          <p:nvPr/>
        </p:nvPicPr>
        <p:blipFill rotWithShape="1">
          <a:blip r:embed="rId16"/>
          <a:stretch>
            <a:fillRect/>
          </a:stretch>
        </p:blipFill>
        <p:spPr>
          <a:xfrm>
            <a:off x="-103754" y="-98977"/>
            <a:ext cx="1262590" cy="1080098"/>
          </a:xfrm>
          <a:prstGeom prst="rect">
            <a:avLst/>
          </a:prstGeom>
        </p:spPr>
      </p:pic>
      <p:pic>
        <p:nvPicPr>
          <p:cNvPr id="40" name="Farmer-to-Farmer"/>
          <p:cNvPicPr/>
          <p:nvPr/>
        </p:nvPicPr>
        <p:blipFill rotWithShape="1">
          <a:blip r:embed="rId17"/>
          <a:stretch>
            <a:fillRect/>
          </a:stretch>
        </p:blipFill>
        <p:spPr>
          <a:xfrm>
            <a:off x="5915941" y="9731495"/>
            <a:ext cx="1112593" cy="197088"/>
          </a:xfrm>
          <a:prstGeom prst="rect">
            <a:avLst/>
          </a:prstGeom>
        </p:spPr>
      </p:pic>
      <p:sp>
        <p:nvSpPr>
          <p:cNvPr id="41" name="Body text copy copy 24"/>
          <p:cNvSpPr/>
          <p:nvPr/>
        </p:nvSpPr>
        <p:spPr>
          <a:xfrm>
            <a:off x="5700866" y="9831771"/>
            <a:ext cx="1514475" cy="458230"/>
          </a:xfrm>
          <a:prstGeom prst="rect">
            <a:avLst/>
          </a:prstGeom>
        </p:spPr>
        <p:txBody>
          <a:bodyPr spcFirstLastPara="0" lIns="114557" tIns="114557" rIns="114557" bIns="0" anchor="t"/>
          <a:lstStyle/>
          <a:p>
            <a:pPr algn="ctr" hangingPunct="0">
              <a:lnSpc>
                <a:spcPct val="83333"/>
              </a:lnSpc>
              <a:spcBef>
                <a:spcPct val="6667"/>
              </a:spcBef>
            </a:pPr>
            <a:r>
              <a:rPr lang="en-US" sz="1200" dirty="0">
                <a:solidFill>
                  <a:srgbClr val="5C801F"/>
                </a:solidFill>
                <a:latin typeface="Gotham Medium" panose="020B0604020202020204" charset="0"/>
                <a:cs typeface="Gotham Bold"/>
              </a:rPr>
              <a:t>TIMOR-LESTE</a:t>
            </a:r>
            <a:endParaRPr sz="1200" dirty="0">
              <a:solidFill>
                <a:srgbClr val="5C801F"/>
              </a:solidFill>
              <a:latin typeface="Gotham Medium" panose="020B0604020202020204" charset="0"/>
              <a:cs typeface="Gotham Bold"/>
            </a:endParaRPr>
          </a:p>
        </p:txBody>
      </p:sp>
      <p:pic>
        <p:nvPicPr>
          <p:cNvPr id="42" name="menu 9 morph outline copy 5"/>
          <p:cNvPicPr/>
          <p:nvPr/>
        </p:nvPicPr>
        <p:blipFill rotWithShape="1">
          <a:blip r:embed="rId18"/>
          <a:stretch>
            <a:fillRect/>
          </a:stretch>
        </p:blipFill>
        <p:spPr>
          <a:xfrm rot="-8100000">
            <a:off x="3668502" y="5180741"/>
            <a:ext cx="151803" cy="172551"/>
          </a:xfrm>
          <a:prstGeom prst="rect">
            <a:avLst/>
          </a:prstGeom>
        </p:spPr>
      </p:pic>
      <p:pic>
        <p:nvPicPr>
          <p:cNvPr id="43" name="menu 9 morph outline copy 6"/>
          <p:cNvPicPr/>
          <p:nvPr/>
        </p:nvPicPr>
        <p:blipFill rotWithShape="1">
          <a:blip r:embed="rId18"/>
          <a:stretch>
            <a:fillRect/>
          </a:stretch>
        </p:blipFill>
        <p:spPr>
          <a:xfrm rot="-3121925">
            <a:off x="3805491" y="5206910"/>
            <a:ext cx="227736" cy="115018"/>
          </a:xfrm>
          <a:prstGeom prst="rect">
            <a:avLst/>
          </a:prstGeom>
        </p:spPr>
      </p:pic>
      <p:pic>
        <p:nvPicPr>
          <p:cNvPr id="44" name="CRS Logo Pos RGB"/>
          <p:cNvPicPr/>
          <p:nvPr/>
        </p:nvPicPr>
        <p:blipFill rotWithShape="1">
          <a:blip r:embed="rId19"/>
          <a:stretch>
            <a:fillRect/>
          </a:stretch>
        </p:blipFill>
        <p:spPr>
          <a:xfrm>
            <a:off x="5984407" y="8897029"/>
            <a:ext cx="931338" cy="608431"/>
          </a:xfrm>
          <a:prstGeom prst="rect">
            <a:avLst/>
          </a:prstGeom>
        </p:spPr>
      </p:pic>
      <p:pic>
        <p:nvPicPr>
          <p:cNvPr id="8" name="Shape-1">
            <a:extLst>
              <a:ext uri="{FF2B5EF4-FFF2-40B4-BE49-F238E27FC236}">
                <a16:creationId xmlns:a16="http://schemas.microsoft.com/office/drawing/2014/main" id="{8E8CDD01-12B7-F392-ED25-17A212077DB3}"/>
              </a:ext>
            </a:extLst>
          </p:cNvPr>
          <p:cNvPicPr/>
          <p:nvPr/>
        </p:nvPicPr>
        <p:blipFill rotWithShape="1">
          <a:blip r:embed="rId9"/>
          <a:stretch>
            <a:fillRect/>
          </a:stretch>
        </p:blipFill>
        <p:spPr>
          <a:xfrm rot="10800000">
            <a:off x="3750911" y="555647"/>
            <a:ext cx="3882434" cy="1669360"/>
          </a:xfrm>
          <a:prstGeom prst="rect">
            <a:avLst/>
          </a:prstGeom>
        </p:spPr>
      </p:pic>
      <p:sp>
        <p:nvSpPr>
          <p:cNvPr id="13" name="Body text copy copy 14">
            <a:extLst>
              <a:ext uri="{FF2B5EF4-FFF2-40B4-BE49-F238E27FC236}">
                <a16:creationId xmlns:a16="http://schemas.microsoft.com/office/drawing/2014/main" id="{536CBD4A-D6B0-6389-2CC0-4F813634EF8E}"/>
              </a:ext>
            </a:extLst>
          </p:cNvPr>
          <p:cNvSpPr/>
          <p:nvPr/>
        </p:nvSpPr>
        <p:spPr>
          <a:xfrm>
            <a:off x="3932236" y="715892"/>
            <a:ext cx="3713128" cy="1381125"/>
          </a:xfrm>
          <a:prstGeom prst="rect">
            <a:avLst/>
          </a:prstGeom>
        </p:spPr>
        <p:txBody>
          <a:bodyPr spcFirstLastPara="0" lIns="95250" tIns="95250" rIns="95250" bIns="0" anchor="t"/>
          <a:lstStyle/>
          <a:p>
            <a:pPr algn="l">
              <a:lnSpc>
                <a:spcPct val="100000"/>
              </a:lnSpc>
            </a:pPr>
            <a:r>
              <a:rPr lang="en-US" sz="2600" dirty="0">
                <a:solidFill>
                  <a:srgbClr val="FFFFFF"/>
                </a:solidFill>
                <a:latin typeface="Gotham Medium"/>
                <a:cs typeface="Gotham Bold"/>
              </a:rPr>
              <a:t>Farmer-to-Farmer</a:t>
            </a:r>
            <a:endParaRPr lang="en-US" sz="2600">
              <a:solidFill>
                <a:srgbClr val="000000"/>
              </a:solidFill>
              <a:latin typeface="Calibri"/>
              <a:ea typeface="Calibri"/>
              <a:cs typeface="Calibri"/>
            </a:endParaRPr>
          </a:p>
          <a:p>
            <a:r>
              <a:rPr lang="en-US" sz="2600" dirty="0">
                <a:solidFill>
                  <a:srgbClr val="FFFFFF"/>
                </a:solidFill>
                <a:latin typeface="Gotham Medium"/>
                <a:cs typeface="Gotham Bold"/>
              </a:rPr>
              <a:t>Timor-Leste </a:t>
            </a:r>
          </a:p>
          <a:p>
            <a:r>
              <a:rPr lang="en-US" sz="2200" dirty="0">
                <a:solidFill>
                  <a:srgbClr val="FFFFFF"/>
                </a:solidFill>
                <a:latin typeface="Gotham Book"/>
                <a:cs typeface="Gotham Bold"/>
              </a:rPr>
              <a:t>2023-2028</a:t>
            </a:r>
          </a:p>
        </p:txBody>
      </p:sp>
      <p:pic>
        <p:nvPicPr>
          <p:cNvPr id="16" name="Timor-Leste">
            <a:extLst>
              <a:ext uri="{FF2B5EF4-FFF2-40B4-BE49-F238E27FC236}">
                <a16:creationId xmlns:a16="http://schemas.microsoft.com/office/drawing/2014/main" id="{9CBD9F56-53DC-7ED6-47DB-01E6665F3280}"/>
              </a:ext>
            </a:extLst>
          </p:cNvPr>
          <p:cNvPicPr/>
          <p:nvPr/>
        </p:nvPicPr>
        <p:blipFill rotWithShape="1">
          <a:blip r:embed="rId20"/>
          <a:stretch>
            <a:fillRect/>
          </a:stretch>
        </p:blipFill>
        <p:spPr>
          <a:xfrm>
            <a:off x="587817" y="2872027"/>
            <a:ext cx="1663738" cy="1712936"/>
          </a:xfrm>
          <a:prstGeom prst="rect">
            <a:avLst/>
          </a:prstGeom>
        </p:spPr>
      </p:pic>
      <p:sp>
        <p:nvSpPr>
          <p:cNvPr id="31" name="Body text copy copy 22">
            <a:extLst>
              <a:ext uri="{FF2B5EF4-FFF2-40B4-BE49-F238E27FC236}">
                <a16:creationId xmlns:a16="http://schemas.microsoft.com/office/drawing/2014/main" id="{53BE3BE2-EA2B-096B-0E43-9F625B1FCC49}"/>
              </a:ext>
            </a:extLst>
          </p:cNvPr>
          <p:cNvSpPr/>
          <p:nvPr/>
        </p:nvSpPr>
        <p:spPr>
          <a:xfrm>
            <a:off x="494224" y="3001986"/>
            <a:ext cx="3292010" cy="504825"/>
          </a:xfrm>
          <a:prstGeom prst="rect">
            <a:avLst/>
          </a:prstGeom>
        </p:spPr>
        <p:txBody>
          <a:bodyPr spcFirstLastPara="0" lIns="95250" tIns="95250" rIns="95250" bIns="0" anchor="t"/>
          <a:lstStyle/>
          <a:p>
            <a:pPr hangingPunct="0">
              <a:lnSpc>
                <a:spcPct val="125000"/>
              </a:lnSpc>
            </a:pPr>
            <a:r>
              <a:rPr lang="en-US" sz="1650" dirty="0">
                <a:solidFill>
                  <a:srgbClr val="00468B"/>
                </a:solidFill>
                <a:latin typeface="Gotham Medium" panose="020B0604020202020204" charset="0"/>
                <a:cs typeface="Gotham Bold"/>
              </a:rPr>
              <a:t>LOCATION</a:t>
            </a:r>
            <a:endParaRPr sz="1650" dirty="0">
              <a:solidFill>
                <a:srgbClr val="00468B"/>
              </a:solidFill>
              <a:latin typeface="Gotham Medium" panose="020B0604020202020204" charset="0"/>
              <a:cs typeface="Gotham Bold"/>
            </a:endParaRPr>
          </a:p>
        </p:txBody>
      </p:sp>
      <p:sp>
        <p:nvSpPr>
          <p:cNvPr id="33" name="Body text copy copy 23">
            <a:extLst>
              <a:ext uri="{FF2B5EF4-FFF2-40B4-BE49-F238E27FC236}">
                <a16:creationId xmlns:a16="http://schemas.microsoft.com/office/drawing/2014/main" id="{6CCDFC14-1A8A-A1C2-7516-5AE23F7BFCAB}"/>
              </a:ext>
            </a:extLst>
          </p:cNvPr>
          <p:cNvSpPr/>
          <p:nvPr/>
        </p:nvSpPr>
        <p:spPr>
          <a:xfrm>
            <a:off x="496984" y="4042846"/>
            <a:ext cx="1934619" cy="1200150"/>
          </a:xfrm>
          <a:prstGeom prst="rect">
            <a:avLst/>
          </a:prstGeom>
        </p:spPr>
        <p:txBody>
          <a:bodyPr spcFirstLastPara="0" lIns="95250" tIns="95250" rIns="95250" bIns="0" anchor="t"/>
          <a:lstStyle/>
          <a:p>
            <a:pPr hangingPunct="0"/>
            <a:r>
              <a:rPr lang="en-US" sz="800" dirty="0">
                <a:solidFill>
                  <a:srgbClr val="00468B"/>
                </a:solidFill>
                <a:latin typeface="Gotham Bold"/>
                <a:cs typeface="Gotham Bold"/>
              </a:rPr>
              <a:t>Dili, </a:t>
            </a:r>
            <a:r>
              <a:rPr lang="en-US" sz="800" dirty="0" err="1">
                <a:solidFill>
                  <a:srgbClr val="00468B"/>
                </a:solidFill>
                <a:latin typeface="Gotham Bold"/>
                <a:cs typeface="Gotham Bold"/>
              </a:rPr>
              <a:t>Aileu</a:t>
            </a:r>
            <a:r>
              <a:rPr lang="en-US" sz="800" dirty="0">
                <a:solidFill>
                  <a:srgbClr val="00468B"/>
                </a:solidFill>
                <a:latin typeface="Gotham Bold"/>
                <a:cs typeface="Gotham Bold"/>
              </a:rPr>
              <a:t>, Ermera, Maliana, </a:t>
            </a:r>
            <a:r>
              <a:rPr lang="en-US" sz="800" dirty="0" err="1">
                <a:solidFill>
                  <a:srgbClr val="00468B"/>
                </a:solidFill>
                <a:latin typeface="Gotham Bold"/>
                <a:cs typeface="Gotham Bold"/>
              </a:rPr>
              <a:t>Manatuto</a:t>
            </a:r>
            <a:r>
              <a:rPr lang="en-US" sz="800" dirty="0">
                <a:solidFill>
                  <a:srgbClr val="00468B"/>
                </a:solidFill>
                <a:latin typeface="Gotham Bold"/>
                <a:cs typeface="Gotham Bold"/>
              </a:rPr>
              <a:t>, </a:t>
            </a:r>
            <a:r>
              <a:rPr lang="en-US" sz="800" dirty="0" err="1">
                <a:solidFill>
                  <a:srgbClr val="00468B"/>
                </a:solidFill>
                <a:latin typeface="Gotham Bold"/>
                <a:cs typeface="Gotham Bold"/>
              </a:rPr>
              <a:t>Baucau</a:t>
            </a:r>
            <a:r>
              <a:rPr lang="en-US" sz="800" dirty="0">
                <a:solidFill>
                  <a:srgbClr val="00468B"/>
                </a:solidFill>
                <a:latin typeface="Gotham Bold"/>
                <a:cs typeface="Gotham Bold"/>
              </a:rPr>
              <a:t>, </a:t>
            </a:r>
            <a:r>
              <a:rPr lang="en-US" sz="800" dirty="0" err="1">
                <a:solidFill>
                  <a:srgbClr val="00468B"/>
                </a:solidFill>
                <a:latin typeface="Gotham Bold"/>
                <a:cs typeface="Gotham Bold"/>
              </a:rPr>
              <a:t>Viqueque</a:t>
            </a:r>
            <a:r>
              <a:rPr lang="en-US" sz="800" dirty="0">
                <a:solidFill>
                  <a:srgbClr val="00468B"/>
                </a:solidFill>
                <a:latin typeface="Gotham Bold"/>
                <a:cs typeface="Gotham Bold"/>
              </a:rPr>
              <a:t> </a:t>
            </a:r>
            <a:endParaRPr lang="en-US"/>
          </a:p>
          <a:p>
            <a:r>
              <a:rPr lang="en-US" sz="800" dirty="0">
                <a:solidFill>
                  <a:srgbClr val="00468B"/>
                </a:solidFill>
                <a:latin typeface="Gotham Bold"/>
                <a:cs typeface="Gotham Bold"/>
              </a:rPr>
              <a:t>and </a:t>
            </a:r>
            <a:r>
              <a:rPr lang="en-US" sz="800" dirty="0" err="1">
                <a:solidFill>
                  <a:srgbClr val="00468B"/>
                </a:solidFill>
                <a:latin typeface="Gotham Bold"/>
                <a:cs typeface="Gotham Bold"/>
              </a:rPr>
              <a:t>Lautem</a:t>
            </a:r>
            <a:endParaRPr lang="en-US" sz="800" dirty="0">
              <a:solidFill>
                <a:srgbClr val="00468B"/>
              </a:solidFill>
              <a:latin typeface="Gotham Bold"/>
              <a:cs typeface="Gotham Bold"/>
            </a:endParaRP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Untitled"/>
        <p:cNvGrpSpPr/>
        <p:nvPr/>
      </p:nvGrpSpPr>
      <p:grpSpPr>
        <a:xfrm>
          <a:off x="0" y="0"/>
          <a:ext cx="0" cy="0"/>
          <a:chOff x="0" y="0"/>
          <a:chExt cx="0" cy="0"/>
        </a:xfrm>
      </p:grpSpPr>
      <p:sp>
        <p:nvSpPr>
          <p:cNvPr id="2" name="Body text copy copy 24"/>
          <p:cNvSpPr/>
          <p:nvPr/>
        </p:nvSpPr>
        <p:spPr>
          <a:xfrm>
            <a:off x="376575" y="6423987"/>
            <a:ext cx="3206577" cy="2731607"/>
          </a:xfrm>
          <a:prstGeom prst="rect">
            <a:avLst/>
          </a:prstGeom>
        </p:spPr>
        <p:txBody>
          <a:bodyPr spcFirstLastPara="0" lIns="95250" tIns="95250" rIns="95250" bIns="0" anchor="t"/>
          <a:lstStyle/>
          <a:p>
            <a:r>
              <a:rPr lang="en-US" sz="900" dirty="0">
                <a:solidFill>
                  <a:srgbClr val="00468B"/>
                </a:solidFill>
                <a:effectLst/>
                <a:latin typeface="Gotham Book"/>
                <a:cs typeface="Gotham Book" pitchFamily="2" charset="0"/>
              </a:rPr>
              <a:t>In consultation with the Government of Timor-Leste and USAID, the CRS-led </a:t>
            </a:r>
            <a:r>
              <a:rPr lang="en-US" sz="900" dirty="0">
                <a:solidFill>
                  <a:srgbClr val="00468B"/>
                </a:solidFill>
                <a:latin typeface="Gotham Book"/>
                <a:cs typeface="Gotham Book" pitchFamily="2" charset="0"/>
              </a:rPr>
              <a:t>F2F</a:t>
            </a:r>
            <a:r>
              <a:rPr lang="en-US" sz="900" dirty="0">
                <a:solidFill>
                  <a:srgbClr val="00468B"/>
                </a:solidFill>
                <a:effectLst/>
                <a:latin typeface="Gotham Book"/>
                <a:cs typeface="Gotham Book" pitchFamily="2" charset="0"/>
              </a:rPr>
              <a:t> program </a:t>
            </a:r>
            <a:r>
              <a:rPr lang="en-US" sz="900" dirty="0">
                <a:solidFill>
                  <a:srgbClr val="00468B"/>
                </a:solidFill>
                <a:latin typeface="Gotham Book"/>
                <a:cs typeface="Gotham Book" pitchFamily="2" charset="0"/>
              </a:rPr>
              <a:t>provided </a:t>
            </a:r>
            <a:r>
              <a:rPr lang="en-US" sz="900" dirty="0">
                <a:solidFill>
                  <a:srgbClr val="00468B"/>
                </a:solidFill>
                <a:effectLst/>
                <a:latin typeface="Gotham Book"/>
                <a:cs typeface="Gotham Book" pitchFamily="2" charset="0"/>
              </a:rPr>
              <a:t>technical support to the h</a:t>
            </a:r>
            <a:r>
              <a:rPr lang="en-US" sz="900" dirty="0">
                <a:solidFill>
                  <a:srgbClr val="00468B"/>
                </a:solidFill>
                <a:latin typeface="Gotham Book"/>
                <a:cs typeface="Gotham Book" pitchFamily="2" charset="0"/>
              </a:rPr>
              <a:t>orticulture, livestock (pigs &amp; poultry), and industrial crop (coconut and candlenut)</a:t>
            </a:r>
            <a:r>
              <a:rPr lang="en-US" sz="900" dirty="0">
                <a:solidFill>
                  <a:srgbClr val="00468B"/>
                </a:solidFill>
                <a:effectLst/>
                <a:latin typeface="Gotham Book"/>
                <a:cs typeface="Gotham Book" pitchFamily="2" charset="0"/>
              </a:rPr>
              <a:t> sub-sectors. As a demand-driven program, F2F volunteer assignments </a:t>
            </a:r>
            <a:r>
              <a:rPr lang="en-US" sz="900" dirty="0">
                <a:solidFill>
                  <a:srgbClr val="00468B"/>
                </a:solidFill>
                <a:latin typeface="Gotham Book"/>
                <a:cs typeface="Gotham Book" pitchFamily="2" charset="0"/>
              </a:rPr>
              <a:t>were based</a:t>
            </a:r>
            <a:r>
              <a:rPr lang="en-US" sz="900" dirty="0">
                <a:solidFill>
                  <a:srgbClr val="00468B"/>
                </a:solidFill>
                <a:effectLst/>
                <a:latin typeface="Gotham Book"/>
                <a:cs typeface="Gotham Book" pitchFamily="2" charset="0"/>
              </a:rPr>
              <a:t> on the specific needs of each host organization. Their goal </a:t>
            </a:r>
            <a:r>
              <a:rPr lang="en-US" sz="900" dirty="0">
                <a:solidFill>
                  <a:srgbClr val="00468B"/>
                </a:solidFill>
                <a:latin typeface="Gotham Book"/>
                <a:cs typeface="Gotham Book" pitchFamily="2" charset="0"/>
              </a:rPr>
              <a:t>was </a:t>
            </a:r>
            <a:r>
              <a:rPr lang="en-US" sz="900" dirty="0">
                <a:solidFill>
                  <a:srgbClr val="00468B"/>
                </a:solidFill>
                <a:effectLst/>
                <a:latin typeface="Gotham Book"/>
                <a:cs typeface="Gotham Book" pitchFamily="2" charset="0"/>
              </a:rPr>
              <a:t>to improve education, research, and extension capabilities, productivity, access to markets and credit, product processing and value addition, nutritional security and the organizational development of host partners and project participants.</a:t>
            </a:r>
            <a:r>
              <a:rPr lang="en-US" sz="900" dirty="0">
                <a:solidFill>
                  <a:srgbClr val="00468B"/>
                </a:solidFill>
                <a:latin typeface="Gotham Book"/>
                <a:cs typeface="Gotham Book" pitchFamily="2" charset="0"/>
              </a:rPr>
              <a:t> </a:t>
            </a:r>
            <a:endParaRPr lang="en-US" sz="900" dirty="0">
              <a:solidFill>
                <a:srgbClr val="00468B"/>
              </a:solidFill>
              <a:effectLst/>
              <a:latin typeface="Gotham Book" pitchFamily="2" charset="0"/>
              <a:cs typeface="Gotham Book" pitchFamily="2" charset="0"/>
            </a:endParaRPr>
          </a:p>
          <a:p>
            <a:endParaRPr lang="en-US" sz="900" dirty="0">
              <a:solidFill>
                <a:srgbClr val="00468B"/>
              </a:solidFill>
              <a:latin typeface="Gotham Book" pitchFamily="2" charset="0"/>
              <a:cs typeface="Gotham Book" pitchFamily="2" charset="0"/>
            </a:endParaRPr>
          </a:p>
          <a:p>
            <a:r>
              <a:rPr lang="en-US" sz="900" dirty="0">
                <a:solidFill>
                  <a:srgbClr val="00468B"/>
                </a:solidFill>
                <a:effectLst/>
                <a:latin typeface="Gotham Book" pitchFamily="2" charset="0"/>
                <a:cs typeface="Gotham Book" pitchFamily="2" charset="0"/>
              </a:rPr>
              <a:t>When the COVID-19 pandemic started, US volunteers who were unable to travel provided remote support to local volunteers who directly supported the host partners.</a:t>
            </a:r>
          </a:p>
          <a:p>
            <a:pPr algn="l" hangingPunct="0">
              <a:lnSpc>
                <a:spcPct val="116667"/>
              </a:lnSpc>
            </a:pPr>
            <a:endParaRPr sz="900" dirty="0">
              <a:solidFill>
                <a:srgbClr val="00468B"/>
              </a:solidFill>
              <a:latin typeface="Gotham Book" pitchFamily="2" charset="0"/>
              <a:cs typeface="Gotham Book" pitchFamily="2" charset="0"/>
            </a:endParaRPr>
          </a:p>
        </p:txBody>
      </p:sp>
      <p:sp>
        <p:nvSpPr>
          <p:cNvPr id="18" name="Body text copy copy 35"/>
          <p:cNvSpPr/>
          <p:nvPr/>
        </p:nvSpPr>
        <p:spPr>
          <a:xfrm>
            <a:off x="476250" y="3000375"/>
            <a:ext cx="3091200" cy="333375"/>
          </a:xfrm>
          <a:prstGeom prst="rect">
            <a:avLst/>
          </a:prstGeom>
        </p:spPr>
        <p:txBody>
          <a:bodyPr spcFirstLastPara="0" lIns="95250" tIns="95250" rIns="95250" bIns="0" anchor="t"/>
          <a:lstStyle/>
          <a:p>
            <a:pPr algn="ctr" hangingPunct="0">
              <a:lnSpc>
                <a:spcPct val="116667"/>
              </a:lnSpc>
            </a:pPr>
            <a:r>
              <a:rPr lang="en-US" sz="825" dirty="0">
                <a:solidFill>
                  <a:srgbClr val="00468B"/>
                </a:solidFill>
                <a:latin typeface="Gotham Medium"/>
                <a:ea typeface="+mn-ea"/>
                <a:cs typeface="Gotham Medium"/>
              </a:rPr>
              <a:t>Total no. of assignments completed: 61</a:t>
            </a:r>
            <a:endParaRPr sz="825" dirty="0">
              <a:solidFill>
                <a:srgbClr val="00468B"/>
              </a:solidFill>
              <a:latin typeface="Gotham Medium"/>
              <a:ea typeface="+mn-ea"/>
              <a:cs typeface="Gotham Medium"/>
            </a:endParaRPr>
          </a:p>
        </p:txBody>
      </p:sp>
      <p:sp>
        <p:nvSpPr>
          <p:cNvPr id="20" name="Body text copy copy 15"/>
          <p:cNvSpPr/>
          <p:nvPr/>
        </p:nvSpPr>
        <p:spPr>
          <a:xfrm>
            <a:off x="350606" y="4000500"/>
            <a:ext cx="3223021" cy="1628775"/>
          </a:xfrm>
          <a:prstGeom prst="rect">
            <a:avLst/>
          </a:prstGeom>
        </p:spPr>
        <p:txBody>
          <a:bodyPr spcFirstLastPara="0" lIns="95250" tIns="95250" rIns="95250" bIns="0" anchor="t"/>
          <a:lstStyle/>
          <a:p>
            <a:pPr marL="171450" indent="-171450" algn="l" hangingPunct="0">
              <a:lnSpc>
                <a:spcPct val="116667"/>
              </a:lnSpc>
              <a:buClr>
                <a:srgbClr val="00468B"/>
              </a:buClr>
              <a:buFont typeface="Arial" panose="020B0604020202020204" pitchFamily="34" charset="0"/>
              <a:buChar char="•"/>
            </a:pPr>
            <a:r>
              <a:rPr lang="en-US" sz="900" dirty="0">
                <a:solidFill>
                  <a:srgbClr val="00468B"/>
                </a:solidFill>
                <a:latin typeface="Gotham Book" pitchFamily="2" charset="0"/>
                <a:cs typeface="Gotham Book" pitchFamily="2" charset="0"/>
              </a:rPr>
              <a:t>Facilitate economic growth within targeted subsectors to influence entire value chains.</a:t>
            </a:r>
          </a:p>
          <a:p>
            <a:pPr marL="171450" indent="-171450" algn="l" hangingPunct="0">
              <a:lnSpc>
                <a:spcPct val="116667"/>
              </a:lnSpc>
              <a:buClr>
                <a:srgbClr val="00468B"/>
              </a:buClr>
              <a:buFont typeface="Arial" panose="020B0604020202020204" pitchFamily="34" charset="0"/>
              <a:buChar char="•"/>
            </a:pPr>
            <a:endParaRPr lang="en-US" sz="900" dirty="0">
              <a:solidFill>
                <a:srgbClr val="00468B"/>
              </a:solidFill>
              <a:latin typeface="Gotham Book" pitchFamily="2" charset="0"/>
              <a:cs typeface="Gotham Book" pitchFamily="2" charset="0"/>
            </a:endParaRPr>
          </a:p>
          <a:p>
            <a:pPr marL="171450" indent="-171450" algn="l" hangingPunct="0">
              <a:lnSpc>
                <a:spcPct val="116667"/>
              </a:lnSpc>
              <a:buClr>
                <a:srgbClr val="00468B"/>
              </a:buClr>
              <a:buFont typeface="Arial" panose="020B0604020202020204" pitchFamily="34" charset="0"/>
              <a:buChar char="•"/>
            </a:pPr>
            <a:r>
              <a:rPr lang="en-US" sz="900" dirty="0">
                <a:solidFill>
                  <a:srgbClr val="00468C"/>
                </a:solidFill>
                <a:effectLst/>
                <a:latin typeface="Gotham Book" pitchFamily="2" charset="0"/>
                <a:cs typeface="Gotham Book" pitchFamily="2" charset="0"/>
              </a:rPr>
              <a:t>Enhance sub-sector inclusiveness to support the participation of more individuals and communities.</a:t>
            </a:r>
          </a:p>
          <a:p>
            <a:pPr marL="171450" indent="-171450" algn="l" hangingPunct="0">
              <a:lnSpc>
                <a:spcPct val="116667"/>
              </a:lnSpc>
              <a:buFont typeface="Arial" panose="020B0604020202020204" pitchFamily="34" charset="0"/>
              <a:buChar char="•"/>
            </a:pPr>
            <a:endParaRPr sz="900" dirty="0">
              <a:solidFill>
                <a:srgbClr val="00468B"/>
              </a:solidFill>
              <a:latin typeface="Gotham Book" pitchFamily="2" charset="0"/>
              <a:cs typeface="Gotham Book" pitchFamily="2" charset="0"/>
            </a:endParaRPr>
          </a:p>
          <a:p>
            <a:pPr marL="171450" indent="-171450" algn="l" hangingPunct="0">
              <a:lnSpc>
                <a:spcPct val="116667"/>
              </a:lnSpc>
              <a:buClr>
                <a:srgbClr val="00468B"/>
              </a:buClr>
              <a:buFont typeface="Arial" panose="020B0604020202020204" pitchFamily="34" charset="0"/>
              <a:buChar char="•"/>
            </a:pPr>
            <a:r>
              <a:rPr lang="en-US" sz="900" dirty="0">
                <a:solidFill>
                  <a:srgbClr val="00468B"/>
                </a:solidFill>
                <a:latin typeface="Gotham Book" pitchFamily="2" charset="0"/>
                <a:cs typeface="Gotham Book" pitchFamily="2" charset="0"/>
              </a:rPr>
              <a:t>Increase the U.S. public’s understanding of international development issues and programs, and international understanding of the US and US international development programs.</a:t>
            </a:r>
            <a:endParaRPr sz="900" dirty="0">
              <a:solidFill>
                <a:srgbClr val="00468B"/>
              </a:solidFill>
              <a:latin typeface="Gotham Book" pitchFamily="2" charset="0"/>
              <a:cs typeface="Gotham Book" pitchFamily="2" charset="0"/>
            </a:endParaRPr>
          </a:p>
        </p:txBody>
      </p:sp>
      <p:sp>
        <p:nvSpPr>
          <p:cNvPr id="21" name="Body text copy copy 16"/>
          <p:cNvSpPr/>
          <p:nvPr/>
        </p:nvSpPr>
        <p:spPr>
          <a:xfrm>
            <a:off x="378748" y="3609975"/>
            <a:ext cx="3431822" cy="504825"/>
          </a:xfrm>
          <a:prstGeom prst="rect">
            <a:avLst/>
          </a:prstGeom>
        </p:spPr>
        <p:txBody>
          <a:bodyPr spcFirstLastPara="0" lIns="95250" tIns="95250" rIns="95250" bIns="0" anchor="t"/>
          <a:lstStyle/>
          <a:p>
            <a:pPr hangingPunct="0">
              <a:lnSpc>
                <a:spcPct val="125000"/>
              </a:lnSpc>
            </a:pPr>
            <a:r>
              <a:rPr dirty="0">
                <a:solidFill>
                  <a:srgbClr val="00468B"/>
                </a:solidFill>
                <a:latin typeface="Gotham Medium" panose="020B0604020202020204" charset="0"/>
                <a:cs typeface="Gotham Bold"/>
              </a:rPr>
              <a:t>PROJECT GOALS</a:t>
            </a:r>
          </a:p>
        </p:txBody>
      </p:sp>
      <p:pic>
        <p:nvPicPr>
          <p:cNvPr id="23" name="Line"/>
          <p:cNvPicPr/>
          <p:nvPr/>
        </p:nvPicPr>
        <p:blipFill rotWithShape="1">
          <a:blip r:embed="rId4"/>
          <a:stretch>
            <a:fillRect/>
          </a:stretch>
        </p:blipFill>
        <p:spPr>
          <a:xfrm>
            <a:off x="433725" y="9591675"/>
            <a:ext cx="6762750" cy="190500"/>
          </a:xfrm>
          <a:prstGeom prst="rect">
            <a:avLst/>
          </a:prstGeom>
        </p:spPr>
      </p:pic>
      <p:sp>
        <p:nvSpPr>
          <p:cNvPr id="24" name="Body text copy copy 23"/>
          <p:cNvSpPr/>
          <p:nvPr/>
        </p:nvSpPr>
        <p:spPr>
          <a:xfrm>
            <a:off x="378748" y="6023938"/>
            <a:ext cx="3431822" cy="504825"/>
          </a:xfrm>
          <a:prstGeom prst="rect">
            <a:avLst/>
          </a:prstGeom>
        </p:spPr>
        <p:txBody>
          <a:bodyPr spcFirstLastPara="0" lIns="95250" tIns="95250" rIns="95250" bIns="0" anchor="t"/>
          <a:lstStyle/>
          <a:p>
            <a:pPr algn="l" hangingPunct="0">
              <a:lnSpc>
                <a:spcPct val="125000"/>
              </a:lnSpc>
            </a:pPr>
            <a:r>
              <a:rPr dirty="0">
                <a:solidFill>
                  <a:srgbClr val="00468B"/>
                </a:solidFill>
                <a:latin typeface="Gotham Medium" panose="020B0604020202020204" charset="0"/>
                <a:cs typeface="Gotham Bold"/>
              </a:rPr>
              <a:t>F2F IN </a:t>
            </a:r>
            <a:r>
              <a:rPr lang="en-US" dirty="0">
                <a:solidFill>
                  <a:srgbClr val="00468B"/>
                </a:solidFill>
                <a:latin typeface="Gotham Medium" panose="020B0604020202020204" charset="0"/>
                <a:cs typeface="Gotham Bold"/>
              </a:rPr>
              <a:t>TIMOR-LESTE</a:t>
            </a:r>
            <a:endParaRPr dirty="0">
              <a:solidFill>
                <a:srgbClr val="00468B"/>
              </a:solidFill>
              <a:latin typeface="Gotham Medium" panose="020B0604020202020204" charset="0"/>
              <a:cs typeface="Gotham Bold"/>
            </a:endParaRPr>
          </a:p>
        </p:txBody>
      </p:sp>
      <p:pic>
        <p:nvPicPr>
          <p:cNvPr id="25" name="Shape-8"/>
          <p:cNvPicPr/>
          <p:nvPr/>
        </p:nvPicPr>
        <p:blipFill rotWithShape="1">
          <a:blip r:embed="rId5"/>
          <a:stretch>
            <a:fillRect/>
          </a:stretch>
        </p:blipFill>
        <p:spPr>
          <a:xfrm>
            <a:off x="4974152" y="772788"/>
            <a:ext cx="1341593" cy="216169"/>
          </a:xfrm>
          <a:prstGeom prst="rect">
            <a:avLst/>
          </a:prstGeom>
        </p:spPr>
      </p:pic>
      <p:pic>
        <p:nvPicPr>
          <p:cNvPr id="26" name="Shape-8 copy 1"/>
          <p:cNvPicPr/>
          <p:nvPr/>
        </p:nvPicPr>
        <p:blipFill rotWithShape="1">
          <a:blip r:embed="rId6"/>
          <a:stretch>
            <a:fillRect/>
          </a:stretch>
        </p:blipFill>
        <p:spPr>
          <a:xfrm>
            <a:off x="5179171" y="828622"/>
            <a:ext cx="902490" cy="216169"/>
          </a:xfrm>
          <a:prstGeom prst="rect">
            <a:avLst/>
          </a:prstGeom>
        </p:spPr>
      </p:pic>
      <p:sp>
        <p:nvSpPr>
          <p:cNvPr id="27" name="Body text copy copy 25"/>
          <p:cNvSpPr/>
          <p:nvPr/>
        </p:nvSpPr>
        <p:spPr>
          <a:xfrm>
            <a:off x="369223" y="476250"/>
            <a:ext cx="2671560" cy="504825"/>
          </a:xfrm>
          <a:prstGeom prst="rect">
            <a:avLst/>
          </a:prstGeom>
        </p:spPr>
        <p:txBody>
          <a:bodyPr spcFirstLastPara="0" lIns="95250" tIns="95250" rIns="95250" bIns="0" anchor="t"/>
          <a:lstStyle/>
          <a:p>
            <a:pPr hangingPunct="0">
              <a:lnSpc>
                <a:spcPct val="125000"/>
              </a:lnSpc>
            </a:pPr>
            <a:r>
              <a:rPr dirty="0">
                <a:solidFill>
                  <a:srgbClr val="00468B"/>
                </a:solidFill>
                <a:latin typeface="Gotham Medium" panose="020B0604020202020204" charset="0"/>
                <a:cs typeface="Gotham Bold"/>
              </a:rPr>
              <a:t>KEY ACHIEVEMENTS</a:t>
            </a:r>
          </a:p>
        </p:txBody>
      </p:sp>
      <p:pic>
        <p:nvPicPr>
          <p:cNvPr id="32" name="image"/>
          <p:cNvPicPr/>
          <p:nvPr/>
        </p:nvPicPr>
        <p:blipFill>
          <a:blip r:embed="rId7" cstate="print">
            <a:extLst>
              <a:ext uri="{28A0092B-C50C-407E-A947-70E740481C1C}">
                <a14:useLocalDpi xmlns:a14="http://schemas.microsoft.com/office/drawing/2010/main" val="0"/>
              </a:ext>
            </a:extLst>
          </a:blip>
          <a:srcRect/>
          <a:stretch/>
        </p:blipFill>
        <p:spPr>
          <a:xfrm>
            <a:off x="4150438" y="3781425"/>
            <a:ext cx="2824323" cy="4238625"/>
          </a:xfrm>
          <a:prstGeom prst="rect">
            <a:avLst/>
          </a:prstGeom>
        </p:spPr>
      </p:pic>
      <p:sp>
        <p:nvSpPr>
          <p:cNvPr id="33" name="Body text copy copy 31"/>
          <p:cNvSpPr/>
          <p:nvPr/>
        </p:nvSpPr>
        <p:spPr>
          <a:xfrm>
            <a:off x="376575" y="9650016"/>
            <a:ext cx="6804975" cy="504825"/>
          </a:xfrm>
          <a:prstGeom prst="rect">
            <a:avLst/>
          </a:prstGeom>
        </p:spPr>
        <p:txBody>
          <a:bodyPr spcFirstLastPara="0" lIns="95250" tIns="95250" rIns="95250" bIns="0" anchor="t"/>
          <a:lstStyle/>
          <a:p>
            <a:r>
              <a:rPr lang="en-US" sz="825" dirty="0">
                <a:solidFill>
                  <a:srgbClr val="00468B"/>
                </a:solidFill>
                <a:latin typeface="Gotham Medium" pitchFamily="2" charset="0"/>
                <a:cs typeface="Gotham Medium" pitchFamily="2" charset="0"/>
              </a:rPr>
              <a:t>CONTACT: </a:t>
            </a:r>
            <a:r>
              <a:rPr lang="en-US" sz="830" dirty="0">
                <a:solidFill>
                  <a:srgbClr val="00468B"/>
                </a:solidFill>
                <a:latin typeface="Gotham Medium" pitchFamily="2" charset="0"/>
                <a:cs typeface="Gotham Medium" pitchFamily="2" charset="0"/>
              </a:rPr>
              <a:t>Jose </a:t>
            </a:r>
            <a:r>
              <a:rPr lang="en-US" sz="830" dirty="0" err="1">
                <a:solidFill>
                  <a:srgbClr val="00468B"/>
                </a:solidFill>
                <a:latin typeface="Gotham Medium" pitchFamily="2" charset="0"/>
                <a:cs typeface="Gotham Medium" pitchFamily="2" charset="0"/>
              </a:rPr>
              <a:t>Ornai</a:t>
            </a:r>
            <a:r>
              <a:rPr lang="en-US" sz="830" dirty="0">
                <a:solidFill>
                  <a:srgbClr val="00468B"/>
                </a:solidFill>
                <a:latin typeface="Gotham Medium" pitchFamily="2" charset="0"/>
                <a:cs typeface="Gotham Medium" pitchFamily="2" charset="0"/>
              </a:rPr>
              <a:t> (</a:t>
            </a:r>
            <a:r>
              <a:rPr lang="en-US" sz="830" dirty="0">
                <a:solidFill>
                  <a:srgbClr val="00468B"/>
                </a:solidFill>
                <a:effectLst/>
                <a:latin typeface="Gotham Medium" pitchFamily="2" charset="0"/>
                <a:cs typeface="Gotham Medium" pitchFamily="2" charset="0"/>
                <a:hlinkClick r:id="rId8">
                  <a:extLst>
                    <a:ext uri="{A12FA001-AC4F-418D-AE19-62706E023703}">
                      <ahyp:hlinkClr xmlns:ahyp="http://schemas.microsoft.com/office/drawing/2018/hyperlinkcolor" val="tx"/>
                    </a:ext>
                  </a:extLst>
                </a:hlinkClick>
              </a:rPr>
              <a:t>josemaria.alves@crs.org</a:t>
            </a:r>
            <a:r>
              <a:rPr lang="en-US" sz="830" dirty="0">
                <a:solidFill>
                  <a:srgbClr val="00468B"/>
                </a:solidFill>
                <a:latin typeface="Gotham Medium" pitchFamily="2" charset="0"/>
                <a:cs typeface="Gotham Medium" pitchFamily="2" charset="0"/>
              </a:rPr>
              <a:t>) </a:t>
            </a:r>
            <a:r>
              <a:rPr lang="en-US" sz="830" dirty="0">
                <a:solidFill>
                  <a:srgbClr val="00468B"/>
                </a:solidFill>
                <a:effectLst/>
                <a:latin typeface="Gotham Medium" pitchFamily="2" charset="0"/>
                <a:cs typeface="Gotham Medium" pitchFamily="2" charset="0"/>
              </a:rPr>
              <a:t>Timor-Leste F2F Project Manager, or Celestina Ramos Cristo (</a:t>
            </a:r>
            <a:r>
              <a:rPr lang="en-US" sz="830" dirty="0">
                <a:solidFill>
                  <a:srgbClr val="00468B"/>
                </a:solidFill>
                <a:effectLst/>
                <a:latin typeface="Gotham Medium" pitchFamily="2" charset="0"/>
                <a:cs typeface="Gotham Medium" pitchFamily="2" charset="0"/>
                <a:hlinkClick r:id="rId9">
                  <a:extLst>
                    <a:ext uri="{A12FA001-AC4F-418D-AE19-62706E023703}">
                      <ahyp:hlinkClr xmlns:ahyp="http://schemas.microsoft.com/office/drawing/2018/hyperlinkcolor" val="tx"/>
                    </a:ext>
                  </a:extLst>
                </a:hlinkClick>
              </a:rPr>
              <a:t>celestinaramos.cristo@crs.org)</a:t>
            </a:r>
            <a:r>
              <a:rPr lang="en-US" sz="830" dirty="0">
                <a:solidFill>
                  <a:srgbClr val="00468B"/>
                </a:solidFill>
                <a:effectLst/>
                <a:latin typeface="Gotham Medium" pitchFamily="2" charset="0"/>
                <a:cs typeface="Gotham Medium" pitchFamily="2" charset="0"/>
              </a:rPr>
              <a:t>, Timor-Leste F2F Project Officer </a:t>
            </a:r>
          </a:p>
          <a:p>
            <a:endParaRPr lang="en-US" sz="900" dirty="0">
              <a:solidFill>
                <a:srgbClr val="00468B"/>
              </a:solidFill>
              <a:effectLst/>
              <a:latin typeface="Gotham Medium" pitchFamily="2" charset="0"/>
              <a:cs typeface="Gotham Medium" pitchFamily="2" charset="0"/>
            </a:endParaRPr>
          </a:p>
          <a:p>
            <a:pPr algn="l" hangingPunct="0">
              <a:lnSpc>
                <a:spcPct val="125000"/>
              </a:lnSpc>
            </a:pPr>
            <a:endParaRPr lang="en-US" sz="825" dirty="0">
              <a:solidFill>
                <a:srgbClr val="00468B"/>
              </a:solidFill>
              <a:latin typeface="Gotham Medium" pitchFamily="2" charset="0"/>
              <a:cs typeface="Gotham Medium" pitchFamily="2" charset="0"/>
            </a:endParaRPr>
          </a:p>
        </p:txBody>
      </p:sp>
      <p:sp>
        <p:nvSpPr>
          <p:cNvPr id="34" name="Body text copy copy 32"/>
          <p:cNvSpPr/>
          <p:nvPr/>
        </p:nvSpPr>
        <p:spPr>
          <a:xfrm>
            <a:off x="4143375" y="8010525"/>
            <a:ext cx="2809875" cy="542925"/>
          </a:xfrm>
          <a:prstGeom prst="rect">
            <a:avLst/>
          </a:prstGeom>
        </p:spPr>
        <p:txBody>
          <a:bodyPr spcFirstLastPara="0" lIns="95250" tIns="95250" rIns="95250" bIns="0" anchor="t"/>
          <a:lstStyle/>
          <a:p>
            <a:pPr algn="l" hangingPunct="0">
              <a:lnSpc>
                <a:spcPct val="108333"/>
              </a:lnSpc>
            </a:pPr>
            <a:endParaRPr sz="675" i="1" dirty="0">
              <a:solidFill>
                <a:srgbClr val="00468B"/>
              </a:solidFill>
              <a:latin typeface="Gotham Book"/>
              <a:ea typeface="+mn-ea"/>
              <a:cs typeface="Gotham Book"/>
            </a:endParaRPr>
          </a:p>
        </p:txBody>
      </p:sp>
      <p:pic>
        <p:nvPicPr>
          <p:cNvPr id="35" name="Shape-14 copy 1"/>
          <p:cNvPicPr/>
          <p:nvPr/>
        </p:nvPicPr>
        <p:blipFill rotWithShape="1">
          <a:blip r:embed="rId10"/>
          <a:stretch>
            <a:fillRect/>
          </a:stretch>
        </p:blipFill>
        <p:spPr>
          <a:xfrm rot="5400000" flipV="1">
            <a:off x="6014474" y="494277"/>
            <a:ext cx="2159000" cy="1005347"/>
          </a:xfrm>
          <a:prstGeom prst="rect">
            <a:avLst/>
          </a:prstGeom>
        </p:spPr>
      </p:pic>
      <p:pic>
        <p:nvPicPr>
          <p:cNvPr id="36" name="Shape-14"/>
          <p:cNvPicPr/>
          <p:nvPr/>
        </p:nvPicPr>
        <p:blipFill rotWithShape="1">
          <a:blip r:embed="rId11"/>
          <a:stretch>
            <a:fillRect/>
          </a:stretch>
        </p:blipFill>
        <p:spPr>
          <a:xfrm rot="5400000" flipV="1">
            <a:off x="6050809" y="-144286"/>
            <a:ext cx="1555750" cy="1628422"/>
          </a:xfrm>
          <a:prstGeom prst="rect">
            <a:avLst/>
          </a:prstGeom>
        </p:spPr>
      </p:pic>
      <p:sp>
        <p:nvSpPr>
          <p:cNvPr id="38" name="Body text copy copy 34"/>
          <p:cNvSpPr/>
          <p:nvPr/>
        </p:nvSpPr>
        <p:spPr>
          <a:xfrm>
            <a:off x="376575" y="10058400"/>
            <a:ext cx="6643350" cy="447675"/>
          </a:xfrm>
          <a:prstGeom prst="rect">
            <a:avLst/>
          </a:prstGeom>
        </p:spPr>
        <p:txBody>
          <a:bodyPr spcFirstLastPara="0" lIns="95250" tIns="95250" rIns="95250" bIns="0" anchor="t"/>
          <a:lstStyle/>
          <a:p>
            <a:pPr hangingPunct="0">
              <a:lnSpc>
                <a:spcPct val="116667"/>
              </a:lnSpc>
            </a:pPr>
            <a:r>
              <a:rPr lang="en-US" sz="680" dirty="0">
                <a:solidFill>
                  <a:srgbClr val="00468B"/>
                </a:solidFill>
                <a:effectLst/>
                <a:latin typeface="Gotham Book" pitchFamily="2" charset="0"/>
                <a:cs typeface="Gotham Book" pitchFamily="2" charset="0"/>
              </a:rPr>
              <a:t>Banner photo: A student at F2F host organization, Centro </a:t>
            </a:r>
            <a:r>
              <a:rPr lang="en-US" sz="680" dirty="0" err="1">
                <a:solidFill>
                  <a:srgbClr val="00468B"/>
                </a:solidFill>
                <a:effectLst/>
                <a:latin typeface="Gotham Book" pitchFamily="2" charset="0"/>
                <a:cs typeface="Gotham Book" pitchFamily="2" charset="0"/>
              </a:rPr>
              <a:t>Desenvolvimento</a:t>
            </a:r>
            <a:r>
              <a:rPr lang="en-US" sz="680" dirty="0">
                <a:solidFill>
                  <a:srgbClr val="00468B"/>
                </a:solidFill>
                <a:effectLst/>
                <a:latin typeface="Gotham Book" pitchFamily="2" charset="0"/>
                <a:cs typeface="Gotham Book" pitchFamily="2" charset="0"/>
              </a:rPr>
              <a:t> </a:t>
            </a:r>
            <a:r>
              <a:rPr lang="en-US" sz="680" dirty="0" err="1">
                <a:solidFill>
                  <a:srgbClr val="00468B"/>
                </a:solidFill>
                <a:effectLst/>
                <a:latin typeface="Gotham Book" pitchFamily="2" charset="0"/>
                <a:cs typeface="Gotham Book" pitchFamily="2" charset="0"/>
              </a:rPr>
              <a:t>Comunitario</a:t>
            </a:r>
            <a:r>
              <a:rPr lang="en-US" sz="680" dirty="0">
                <a:solidFill>
                  <a:srgbClr val="00468B"/>
                </a:solidFill>
                <a:effectLst/>
                <a:latin typeface="Gotham Book" pitchFamily="2" charset="0"/>
                <a:cs typeface="Gotham Book" pitchFamily="2" charset="0"/>
              </a:rPr>
              <a:t> (CDC) in Timor-Leste, works at an assigned farm where she applies the agricultural skills which she learned in the classroom. Thi</a:t>
            </a:r>
            <a:r>
              <a:rPr lang="en-US" sz="680" dirty="0">
                <a:solidFill>
                  <a:srgbClr val="00468B"/>
                </a:solidFill>
                <a:latin typeface="Gotham Book" pitchFamily="2" charset="0"/>
                <a:cs typeface="Gotham Book" pitchFamily="2" charset="0"/>
              </a:rPr>
              <a:t>s practicum is</a:t>
            </a:r>
            <a:r>
              <a:rPr lang="en-US" sz="680" dirty="0">
                <a:solidFill>
                  <a:srgbClr val="00468B"/>
                </a:solidFill>
                <a:effectLst/>
                <a:latin typeface="Gotham Book" pitchFamily="2" charset="0"/>
                <a:cs typeface="Gotham Book" pitchFamily="2" charset="0"/>
              </a:rPr>
              <a:t> as part of her CDC program graduation requirements. </a:t>
            </a:r>
            <a:r>
              <a:rPr lang="en-US" sz="680" dirty="0">
                <a:solidFill>
                  <a:srgbClr val="00468B"/>
                </a:solidFill>
                <a:latin typeface="Gotham Book" pitchFamily="2" charset="0"/>
                <a:cs typeface="Gotham Book" pitchFamily="2" charset="0"/>
              </a:rPr>
              <a:t>Photo by Holly Powers/CRS</a:t>
            </a:r>
          </a:p>
          <a:p>
            <a:pPr algn="l" hangingPunct="0">
              <a:lnSpc>
                <a:spcPct val="116667"/>
              </a:lnSpc>
            </a:pPr>
            <a:endParaRPr sz="680" dirty="0">
              <a:solidFill>
                <a:srgbClr val="00468B"/>
              </a:solidFill>
              <a:highlight>
                <a:srgbClr val="FFFF00"/>
              </a:highlight>
              <a:latin typeface="Gotham Book"/>
              <a:ea typeface="+mn-ea"/>
              <a:cs typeface="Gotham Book"/>
            </a:endParaRPr>
          </a:p>
        </p:txBody>
      </p:sp>
      <p:grpSp>
        <p:nvGrpSpPr>
          <p:cNvPr id="15" name="Group 14">
            <a:extLst>
              <a:ext uri="{FF2B5EF4-FFF2-40B4-BE49-F238E27FC236}">
                <a16:creationId xmlns:a16="http://schemas.microsoft.com/office/drawing/2014/main" id="{8AD55671-ED04-70FA-C254-BFB0B44A87ED}"/>
              </a:ext>
            </a:extLst>
          </p:cNvPr>
          <p:cNvGrpSpPr/>
          <p:nvPr/>
        </p:nvGrpSpPr>
        <p:grpSpPr>
          <a:xfrm>
            <a:off x="4109740" y="1060586"/>
            <a:ext cx="3149853" cy="2264838"/>
            <a:chOff x="4163955" y="1101605"/>
            <a:chExt cx="3149853" cy="2264838"/>
          </a:xfrm>
        </p:grpSpPr>
        <p:sp>
          <p:nvSpPr>
            <p:cNvPr id="4" name="Body text copy copy 51"/>
            <p:cNvSpPr/>
            <p:nvPr/>
          </p:nvSpPr>
          <p:spPr>
            <a:xfrm>
              <a:off x="5355586" y="2514871"/>
              <a:ext cx="815640" cy="333375"/>
            </a:xfrm>
            <a:prstGeom prst="rect">
              <a:avLst/>
            </a:prstGeom>
          </p:spPr>
          <p:txBody>
            <a:bodyPr spcFirstLastPara="0" lIns="95250" tIns="95250" rIns="95250" bIns="0" anchor="t"/>
            <a:lstStyle/>
            <a:p>
              <a:pPr algn="ctr" hangingPunct="0">
                <a:lnSpc>
                  <a:spcPct val="116667"/>
                </a:lnSpc>
              </a:pPr>
              <a:r>
                <a:rPr sz="825">
                  <a:solidFill>
                    <a:srgbClr val="00468B"/>
                  </a:solidFill>
                  <a:latin typeface="Gotham Medium"/>
                  <a:ea typeface="+mn-ea"/>
                  <a:cs typeface="Gotham Medium"/>
                </a:rPr>
                <a:t>0</a:t>
              </a:r>
            </a:p>
          </p:txBody>
        </p:sp>
        <p:sp>
          <p:nvSpPr>
            <p:cNvPr id="6" name="Body text copy copy 56"/>
            <p:cNvSpPr/>
            <p:nvPr/>
          </p:nvSpPr>
          <p:spPr>
            <a:xfrm>
              <a:off x="5100218" y="2752725"/>
              <a:ext cx="501622" cy="333375"/>
            </a:xfrm>
            <a:prstGeom prst="rect">
              <a:avLst/>
            </a:prstGeom>
          </p:spPr>
          <p:txBody>
            <a:bodyPr spcFirstLastPara="0" lIns="95250" tIns="95250" rIns="95250" bIns="0" anchor="t"/>
            <a:lstStyle/>
            <a:p>
              <a:pPr algn="l" hangingPunct="0">
                <a:lnSpc>
                  <a:spcPct val="116667"/>
                </a:lnSpc>
              </a:pPr>
              <a:r>
                <a:rPr lang="en-US" sz="825" dirty="0">
                  <a:solidFill>
                    <a:srgbClr val="00468B"/>
                  </a:solidFill>
                  <a:latin typeface="Gotham Book"/>
                  <a:ea typeface="+mn-ea"/>
                  <a:cs typeface="Gotham Book"/>
                </a:rPr>
                <a:t>Male</a:t>
              </a:r>
              <a:endParaRPr sz="825" dirty="0">
                <a:solidFill>
                  <a:srgbClr val="00468B"/>
                </a:solidFill>
                <a:latin typeface="Gotham Book"/>
                <a:ea typeface="+mn-ea"/>
                <a:cs typeface="Gotham Book"/>
              </a:endParaRPr>
            </a:p>
          </p:txBody>
        </p:sp>
        <p:pic>
          <p:nvPicPr>
            <p:cNvPr id="12" name="Shape-1 copy 2"/>
            <p:cNvPicPr/>
            <p:nvPr/>
          </p:nvPicPr>
          <p:blipFill rotWithShape="1">
            <a:blip r:embed="rId12"/>
            <a:stretch>
              <a:fillRect/>
            </a:stretch>
          </p:blipFill>
          <p:spPr>
            <a:xfrm>
              <a:off x="5761217" y="1930584"/>
              <a:ext cx="562072" cy="333375"/>
            </a:xfrm>
            <a:prstGeom prst="rect">
              <a:avLst/>
            </a:prstGeom>
          </p:spPr>
        </p:pic>
        <p:sp>
          <p:nvSpPr>
            <p:cNvPr id="14" name="Body text copy copy 54"/>
            <p:cNvSpPr/>
            <p:nvPr/>
          </p:nvSpPr>
          <p:spPr>
            <a:xfrm>
              <a:off x="5735580" y="1902009"/>
              <a:ext cx="509144" cy="381000"/>
            </a:xfrm>
            <a:prstGeom prst="rect">
              <a:avLst/>
            </a:prstGeom>
          </p:spPr>
          <p:txBody>
            <a:bodyPr spcFirstLastPara="0" lIns="95250" tIns="95250" rIns="95250" bIns="0" anchor="t"/>
            <a:lstStyle/>
            <a:p>
              <a:pPr algn="l" hangingPunct="0">
                <a:lnSpc>
                  <a:spcPct val="116667"/>
                </a:lnSpc>
              </a:pPr>
              <a:r>
                <a:rPr lang="en-US" sz="1050" dirty="0">
                  <a:solidFill>
                    <a:srgbClr val="00468B"/>
                  </a:solidFill>
                  <a:latin typeface="Gotham Medium"/>
                  <a:cs typeface="Gotham Medium"/>
                </a:rPr>
                <a:t>1233</a:t>
              </a:r>
              <a:endParaRPr sz="1050" dirty="0">
                <a:solidFill>
                  <a:srgbClr val="00468B"/>
                </a:solidFill>
                <a:latin typeface="Gotham Medium"/>
                <a:ea typeface="+mn-ea"/>
                <a:cs typeface="Gotham Medium"/>
              </a:endParaRPr>
            </a:p>
          </p:txBody>
        </p:sp>
        <p:pic>
          <p:nvPicPr>
            <p:cNvPr id="16" name="Shape-1"/>
            <p:cNvPicPr/>
            <p:nvPr/>
          </p:nvPicPr>
          <p:blipFill rotWithShape="1">
            <a:blip r:embed="rId13"/>
            <a:stretch>
              <a:fillRect/>
            </a:stretch>
          </p:blipFill>
          <p:spPr>
            <a:xfrm>
              <a:off x="5189360" y="1930584"/>
              <a:ext cx="609957" cy="333375"/>
            </a:xfrm>
            <a:prstGeom prst="rect">
              <a:avLst/>
            </a:prstGeom>
          </p:spPr>
        </p:pic>
        <p:sp>
          <p:nvSpPr>
            <p:cNvPr id="29" name="Body text copy copy 29"/>
            <p:cNvSpPr/>
            <p:nvPr/>
          </p:nvSpPr>
          <p:spPr>
            <a:xfrm>
              <a:off x="4163955" y="1101605"/>
              <a:ext cx="3143250" cy="361950"/>
            </a:xfrm>
            <a:prstGeom prst="rect">
              <a:avLst/>
            </a:prstGeom>
          </p:spPr>
          <p:txBody>
            <a:bodyPr spcFirstLastPara="0" lIns="95250" tIns="95250" rIns="95250" bIns="0" anchor="t"/>
            <a:lstStyle/>
            <a:p>
              <a:pPr algn="ctr" hangingPunct="0">
                <a:lnSpc>
                  <a:spcPct val="125000"/>
                </a:lnSpc>
              </a:pPr>
              <a:r>
                <a:rPr lang="en-US" sz="900" dirty="0">
                  <a:solidFill>
                    <a:srgbClr val="00468B"/>
                  </a:solidFill>
                  <a:latin typeface="Gotham Medium"/>
                  <a:cs typeface="Gotham Medium"/>
                </a:rPr>
                <a:t>NO. OF PEOPLE DIRECTLY TRAINED</a:t>
              </a:r>
              <a:endParaRPr sz="900" dirty="0">
                <a:solidFill>
                  <a:srgbClr val="00468B"/>
                </a:solidFill>
                <a:latin typeface="Gotham Medium"/>
                <a:ea typeface="+mn-ea"/>
                <a:cs typeface="Gotham Medium"/>
              </a:endParaRPr>
            </a:p>
          </p:txBody>
        </p:sp>
        <p:pic>
          <p:nvPicPr>
            <p:cNvPr id="31" name="Shape-1"/>
            <p:cNvPicPr/>
            <p:nvPr/>
          </p:nvPicPr>
          <p:blipFill rotWithShape="1">
            <a:blip r:embed="rId14"/>
            <a:stretch>
              <a:fillRect/>
            </a:stretch>
          </p:blipFill>
          <p:spPr>
            <a:xfrm>
              <a:off x="4191702" y="2721216"/>
              <a:ext cx="359048" cy="507115"/>
            </a:xfrm>
            <a:prstGeom prst="rect">
              <a:avLst/>
            </a:prstGeom>
          </p:spPr>
        </p:pic>
        <p:sp>
          <p:nvSpPr>
            <p:cNvPr id="37" name="Body text copy copy 33"/>
            <p:cNvSpPr/>
            <p:nvPr/>
          </p:nvSpPr>
          <p:spPr>
            <a:xfrm>
              <a:off x="6344664" y="2514871"/>
              <a:ext cx="815640" cy="333375"/>
            </a:xfrm>
            <a:prstGeom prst="rect">
              <a:avLst/>
            </a:prstGeom>
          </p:spPr>
          <p:txBody>
            <a:bodyPr spcFirstLastPara="0" lIns="95250" tIns="95250" rIns="95250" bIns="0" anchor="t"/>
            <a:lstStyle/>
            <a:p>
              <a:pPr algn="ctr" hangingPunct="0">
                <a:lnSpc>
                  <a:spcPct val="116667"/>
                </a:lnSpc>
              </a:pPr>
              <a:r>
                <a:rPr lang="en-US" sz="825" dirty="0">
                  <a:solidFill>
                    <a:srgbClr val="00468B"/>
                  </a:solidFill>
                  <a:latin typeface="Gotham Medium"/>
                  <a:cs typeface="Gotham Medium"/>
                </a:rPr>
                <a:t>2</a:t>
              </a:r>
              <a:r>
                <a:rPr sz="825" dirty="0">
                  <a:solidFill>
                    <a:srgbClr val="00468B"/>
                  </a:solidFill>
                  <a:latin typeface="Gotham Medium"/>
                  <a:ea typeface="+mn-ea"/>
                  <a:cs typeface="Gotham Medium"/>
                </a:rPr>
                <a:t>,000</a:t>
              </a:r>
            </a:p>
          </p:txBody>
        </p:sp>
        <p:sp>
          <p:nvSpPr>
            <p:cNvPr id="39" name="Body text copy copy 36"/>
            <p:cNvSpPr/>
            <p:nvPr/>
          </p:nvSpPr>
          <p:spPr>
            <a:xfrm>
              <a:off x="4222608" y="3033068"/>
              <a:ext cx="3091200" cy="333375"/>
            </a:xfrm>
            <a:prstGeom prst="rect">
              <a:avLst/>
            </a:prstGeom>
          </p:spPr>
          <p:txBody>
            <a:bodyPr spcFirstLastPara="0" lIns="95250" tIns="95250" rIns="95250" bIns="0" anchor="t"/>
            <a:lstStyle/>
            <a:p>
              <a:pPr algn="ctr" hangingPunct="0">
                <a:lnSpc>
                  <a:spcPct val="116667"/>
                </a:lnSpc>
              </a:pPr>
              <a:r>
                <a:rPr lang="en-US" sz="800" dirty="0">
                  <a:solidFill>
                    <a:srgbClr val="00468B"/>
                  </a:solidFill>
                  <a:latin typeface="Gotham Medium"/>
                  <a:cs typeface="Gotham Medium"/>
                </a:rPr>
                <a:t>Total no. of people trained: 2,681</a:t>
              </a:r>
              <a:endParaRPr sz="825" dirty="0">
                <a:solidFill>
                  <a:srgbClr val="00468B"/>
                </a:solidFill>
                <a:latin typeface="Gotham Medium"/>
                <a:ea typeface="+mn-ea"/>
                <a:cs typeface="Gotham Medium"/>
              </a:endParaRPr>
            </a:p>
          </p:txBody>
        </p:sp>
        <p:pic>
          <p:nvPicPr>
            <p:cNvPr id="51" name="Line copy 6"/>
            <p:cNvPicPr/>
            <p:nvPr/>
          </p:nvPicPr>
          <p:blipFill rotWithShape="1">
            <a:blip r:embed="rId15"/>
            <a:stretch>
              <a:fillRect/>
            </a:stretch>
          </p:blipFill>
          <p:spPr>
            <a:xfrm>
              <a:off x="4689967" y="2359204"/>
              <a:ext cx="2195513" cy="195263"/>
            </a:xfrm>
            <a:prstGeom prst="rect">
              <a:avLst/>
            </a:prstGeom>
          </p:spPr>
        </p:pic>
        <p:pic>
          <p:nvPicPr>
            <p:cNvPr id="52" name="Line copy 7"/>
            <p:cNvPicPr/>
            <p:nvPr/>
          </p:nvPicPr>
          <p:blipFill rotWithShape="1">
            <a:blip r:embed="rId16"/>
            <a:stretch>
              <a:fillRect/>
            </a:stretch>
          </p:blipFill>
          <p:spPr>
            <a:xfrm>
              <a:off x="4734245" y="1581151"/>
              <a:ext cx="179560" cy="1100684"/>
            </a:xfrm>
            <a:prstGeom prst="rect">
              <a:avLst/>
            </a:prstGeom>
          </p:spPr>
        </p:pic>
        <p:sp>
          <p:nvSpPr>
            <p:cNvPr id="55" name="Body text copy copy 50"/>
            <p:cNvSpPr/>
            <p:nvPr/>
          </p:nvSpPr>
          <p:spPr>
            <a:xfrm>
              <a:off x="4352176" y="2514871"/>
              <a:ext cx="815640" cy="333375"/>
            </a:xfrm>
            <a:prstGeom prst="rect">
              <a:avLst/>
            </a:prstGeom>
          </p:spPr>
          <p:txBody>
            <a:bodyPr spcFirstLastPara="0" lIns="95250" tIns="95250" rIns="95250" bIns="0" anchor="t"/>
            <a:lstStyle/>
            <a:p>
              <a:pPr algn="ctr" hangingPunct="0">
                <a:lnSpc>
                  <a:spcPct val="116667"/>
                </a:lnSpc>
              </a:pPr>
              <a:r>
                <a:rPr lang="en-US" sz="825" dirty="0">
                  <a:solidFill>
                    <a:srgbClr val="00468B"/>
                  </a:solidFill>
                  <a:latin typeface="Gotham Medium"/>
                  <a:cs typeface="Gotham Medium"/>
                </a:rPr>
                <a:t>2</a:t>
              </a:r>
              <a:r>
                <a:rPr sz="825" dirty="0">
                  <a:solidFill>
                    <a:srgbClr val="00468B"/>
                  </a:solidFill>
                  <a:latin typeface="Gotham Medium"/>
                  <a:ea typeface="+mn-ea"/>
                  <a:cs typeface="Gotham Medium"/>
                </a:rPr>
                <a:t>,000</a:t>
              </a:r>
            </a:p>
          </p:txBody>
        </p:sp>
        <p:sp>
          <p:nvSpPr>
            <p:cNvPr id="56" name="Body text copy copy 52"/>
            <p:cNvSpPr/>
            <p:nvPr/>
          </p:nvSpPr>
          <p:spPr>
            <a:xfrm>
              <a:off x="5179171" y="1902009"/>
              <a:ext cx="591571" cy="381000"/>
            </a:xfrm>
            <a:prstGeom prst="rect">
              <a:avLst/>
            </a:prstGeom>
          </p:spPr>
          <p:txBody>
            <a:bodyPr spcFirstLastPara="0" lIns="95250" tIns="95250" rIns="95250" bIns="0" anchor="t"/>
            <a:lstStyle/>
            <a:p>
              <a:pPr algn="r" hangingPunct="0">
                <a:lnSpc>
                  <a:spcPct val="116667"/>
                </a:lnSpc>
              </a:pPr>
              <a:r>
                <a:rPr lang="en-US" sz="1050" dirty="0">
                  <a:solidFill>
                    <a:srgbClr val="00468B"/>
                  </a:solidFill>
                  <a:latin typeface="Gotham Medium"/>
                  <a:cs typeface="Gotham Medium"/>
                </a:rPr>
                <a:t>1385</a:t>
              </a:r>
              <a:endParaRPr sz="1050" dirty="0">
                <a:solidFill>
                  <a:srgbClr val="00468B"/>
                </a:solidFill>
                <a:latin typeface="Gotham Medium"/>
                <a:ea typeface="+mn-ea"/>
                <a:cs typeface="Gotham Medium"/>
              </a:endParaRPr>
            </a:p>
          </p:txBody>
        </p:sp>
        <p:pic>
          <p:nvPicPr>
            <p:cNvPr id="58" name="Line copy 8"/>
            <p:cNvPicPr/>
            <p:nvPr/>
          </p:nvPicPr>
          <p:blipFill rotWithShape="1">
            <a:blip r:embed="rId16"/>
            <a:stretch>
              <a:fillRect/>
            </a:stretch>
          </p:blipFill>
          <p:spPr>
            <a:xfrm>
              <a:off x="5712674" y="1581151"/>
              <a:ext cx="179561" cy="1136394"/>
            </a:xfrm>
            <a:prstGeom prst="rect">
              <a:avLst/>
            </a:prstGeom>
          </p:spPr>
        </p:pic>
        <p:pic>
          <p:nvPicPr>
            <p:cNvPr id="59" name="Advanced_square1"/>
            <p:cNvPicPr/>
            <p:nvPr/>
          </p:nvPicPr>
          <p:blipFill rotWithShape="1">
            <a:blip r:embed="rId17"/>
            <a:stretch>
              <a:fillRect/>
            </a:stretch>
          </p:blipFill>
          <p:spPr>
            <a:xfrm>
              <a:off x="5066462" y="2867025"/>
              <a:ext cx="124663" cy="124663"/>
            </a:xfrm>
            <a:prstGeom prst="rect">
              <a:avLst/>
            </a:prstGeom>
          </p:spPr>
        </p:pic>
        <p:pic>
          <p:nvPicPr>
            <p:cNvPr id="60" name="Advanced_square1 copy 1"/>
            <p:cNvPicPr/>
            <p:nvPr/>
          </p:nvPicPr>
          <p:blipFill rotWithShape="1">
            <a:blip r:embed="rId18"/>
            <a:stretch>
              <a:fillRect/>
            </a:stretch>
          </p:blipFill>
          <p:spPr>
            <a:xfrm>
              <a:off x="5885612" y="2867025"/>
              <a:ext cx="124663" cy="124663"/>
            </a:xfrm>
            <a:prstGeom prst="rect">
              <a:avLst/>
            </a:prstGeom>
          </p:spPr>
        </p:pic>
        <p:sp>
          <p:nvSpPr>
            <p:cNvPr id="61" name="Body text copy copy 57"/>
            <p:cNvSpPr/>
            <p:nvPr/>
          </p:nvSpPr>
          <p:spPr>
            <a:xfrm>
              <a:off x="5919368" y="2752725"/>
              <a:ext cx="586207" cy="333375"/>
            </a:xfrm>
            <a:prstGeom prst="rect">
              <a:avLst/>
            </a:prstGeom>
          </p:spPr>
          <p:txBody>
            <a:bodyPr spcFirstLastPara="0" lIns="95250" tIns="95250" rIns="95250" bIns="0" anchor="t"/>
            <a:lstStyle/>
            <a:p>
              <a:pPr algn="l" hangingPunct="0">
                <a:lnSpc>
                  <a:spcPct val="116667"/>
                </a:lnSpc>
              </a:pPr>
              <a:r>
                <a:rPr lang="en-US" sz="825" dirty="0">
                  <a:solidFill>
                    <a:srgbClr val="00468B"/>
                  </a:solidFill>
                  <a:latin typeface="Gotham Book"/>
                  <a:ea typeface="+mn-ea"/>
                  <a:cs typeface="Gotham Book"/>
                </a:rPr>
                <a:t>Female</a:t>
              </a:r>
              <a:endParaRPr sz="825" dirty="0">
                <a:solidFill>
                  <a:srgbClr val="00468B"/>
                </a:solidFill>
                <a:latin typeface="Gotham Book"/>
                <a:ea typeface="+mn-ea"/>
                <a:cs typeface="Gotham Book"/>
              </a:endParaRPr>
            </a:p>
          </p:txBody>
        </p:sp>
        <p:pic>
          <p:nvPicPr>
            <p:cNvPr id="62" name="Line copy 9"/>
            <p:cNvPicPr/>
            <p:nvPr/>
          </p:nvPicPr>
          <p:blipFill rotWithShape="1">
            <a:blip r:embed="rId16"/>
            <a:stretch>
              <a:fillRect/>
            </a:stretch>
          </p:blipFill>
          <p:spPr>
            <a:xfrm>
              <a:off x="6699839" y="1581151"/>
              <a:ext cx="206527" cy="1136394"/>
            </a:xfrm>
            <a:prstGeom prst="rect">
              <a:avLst/>
            </a:prstGeom>
          </p:spPr>
        </p:pic>
      </p:grpSp>
      <p:grpSp>
        <p:nvGrpSpPr>
          <p:cNvPr id="13" name="Group 12">
            <a:extLst>
              <a:ext uri="{FF2B5EF4-FFF2-40B4-BE49-F238E27FC236}">
                <a16:creationId xmlns:a16="http://schemas.microsoft.com/office/drawing/2014/main" id="{689E0CBA-DBDE-D95F-07F5-F7ED23E9AF50}"/>
              </a:ext>
            </a:extLst>
          </p:cNvPr>
          <p:cNvGrpSpPr/>
          <p:nvPr/>
        </p:nvGrpSpPr>
        <p:grpSpPr>
          <a:xfrm>
            <a:off x="152127" y="1119963"/>
            <a:ext cx="3479614" cy="1975662"/>
            <a:chOff x="152127" y="1119963"/>
            <a:chExt cx="3479614" cy="1975662"/>
          </a:xfrm>
        </p:grpSpPr>
        <p:sp>
          <p:nvSpPr>
            <p:cNvPr id="5" name="Body text copy copy 44"/>
            <p:cNvSpPr/>
            <p:nvPr/>
          </p:nvSpPr>
          <p:spPr>
            <a:xfrm>
              <a:off x="974543" y="2373017"/>
              <a:ext cx="371475" cy="381000"/>
            </a:xfrm>
            <a:prstGeom prst="rect">
              <a:avLst/>
            </a:prstGeom>
          </p:spPr>
          <p:txBody>
            <a:bodyPr spcFirstLastPara="0" lIns="95250" tIns="95250" rIns="95250" bIns="0" anchor="t"/>
            <a:lstStyle/>
            <a:p>
              <a:pPr algn="ctr" hangingPunct="0">
                <a:lnSpc>
                  <a:spcPct val="116667"/>
                </a:lnSpc>
              </a:pPr>
              <a:r>
                <a:rPr lang="en-US" sz="1050" dirty="0">
                  <a:solidFill>
                    <a:srgbClr val="00468B"/>
                  </a:solidFill>
                  <a:latin typeface="Gotham Medium"/>
                  <a:cs typeface="Gotham Medium"/>
                </a:rPr>
                <a:t>3</a:t>
              </a:r>
              <a:endParaRPr sz="1050" dirty="0">
                <a:solidFill>
                  <a:srgbClr val="00468B"/>
                </a:solidFill>
                <a:latin typeface="Gotham Medium"/>
                <a:ea typeface="+mn-ea"/>
                <a:cs typeface="Gotham Medium"/>
              </a:endParaRPr>
            </a:p>
          </p:txBody>
        </p:sp>
        <p:sp>
          <p:nvSpPr>
            <p:cNvPr id="8" name="Body text copy copy 45"/>
            <p:cNvSpPr/>
            <p:nvPr/>
          </p:nvSpPr>
          <p:spPr>
            <a:xfrm>
              <a:off x="1558388" y="2387161"/>
              <a:ext cx="533777" cy="381000"/>
            </a:xfrm>
            <a:prstGeom prst="rect">
              <a:avLst/>
            </a:prstGeom>
          </p:spPr>
          <p:txBody>
            <a:bodyPr spcFirstLastPara="0" lIns="95250" tIns="95250" rIns="95250" bIns="0" anchor="t"/>
            <a:lstStyle/>
            <a:p>
              <a:pPr algn="ctr" hangingPunct="0">
                <a:lnSpc>
                  <a:spcPct val="116667"/>
                </a:lnSpc>
              </a:pPr>
              <a:r>
                <a:rPr lang="en-US" sz="1050" dirty="0">
                  <a:solidFill>
                    <a:srgbClr val="00468B"/>
                  </a:solidFill>
                  <a:latin typeface="Gotham Medium"/>
                  <a:cs typeface="Gotham Medium"/>
                </a:rPr>
                <a:t>2</a:t>
              </a:r>
              <a:endParaRPr sz="1050" dirty="0">
                <a:solidFill>
                  <a:srgbClr val="00468B"/>
                </a:solidFill>
                <a:latin typeface="Gotham Medium"/>
                <a:ea typeface="+mn-ea"/>
                <a:cs typeface="Gotham Medium"/>
              </a:endParaRPr>
            </a:p>
          </p:txBody>
        </p:sp>
        <p:pic>
          <p:nvPicPr>
            <p:cNvPr id="9" name="Shape-8 copy 6"/>
            <p:cNvPicPr/>
            <p:nvPr/>
          </p:nvPicPr>
          <p:blipFill rotWithShape="1">
            <a:blip r:embed="rId19"/>
            <a:stretch>
              <a:fillRect/>
            </a:stretch>
          </p:blipFill>
          <p:spPr>
            <a:xfrm rot="-5400000">
              <a:off x="1832728" y="2449573"/>
              <a:ext cx="52592" cy="497357"/>
            </a:xfrm>
            <a:prstGeom prst="rect">
              <a:avLst/>
            </a:prstGeom>
          </p:spPr>
        </p:pic>
        <p:pic>
          <p:nvPicPr>
            <p:cNvPr id="10" name="Line copy 4"/>
            <p:cNvPicPr/>
            <p:nvPr/>
          </p:nvPicPr>
          <p:blipFill rotWithShape="1">
            <a:blip r:embed="rId20"/>
            <a:stretch>
              <a:fillRect/>
            </a:stretch>
          </p:blipFill>
          <p:spPr>
            <a:xfrm>
              <a:off x="668447" y="2671957"/>
              <a:ext cx="2916555" cy="195263"/>
            </a:xfrm>
            <a:prstGeom prst="rect">
              <a:avLst/>
            </a:prstGeom>
          </p:spPr>
        </p:pic>
        <p:sp>
          <p:nvSpPr>
            <p:cNvPr id="17" name="Body text copy copy 43"/>
            <p:cNvSpPr/>
            <p:nvPr/>
          </p:nvSpPr>
          <p:spPr>
            <a:xfrm>
              <a:off x="677370" y="2676525"/>
              <a:ext cx="945029" cy="419100"/>
            </a:xfrm>
            <a:prstGeom prst="rect">
              <a:avLst/>
            </a:prstGeom>
          </p:spPr>
          <p:txBody>
            <a:bodyPr spcFirstLastPara="0" lIns="95250" tIns="95250" rIns="95250" bIns="0" anchor="t"/>
            <a:lstStyle/>
            <a:p>
              <a:pPr algn="ctr" hangingPunct="0">
                <a:lnSpc>
                  <a:spcPct val="100000"/>
                </a:lnSpc>
              </a:pPr>
              <a:r>
                <a:rPr lang="en-US" sz="750" dirty="0">
                  <a:solidFill>
                    <a:srgbClr val="00468B"/>
                  </a:solidFill>
                  <a:latin typeface="Gotham Book"/>
                  <a:ea typeface="+mn-ea"/>
                  <a:cs typeface="Gotham Book"/>
                </a:rPr>
                <a:t>Administrative</a:t>
              </a:r>
              <a:endParaRPr sz="750" dirty="0">
                <a:solidFill>
                  <a:srgbClr val="00468B"/>
                </a:solidFill>
                <a:latin typeface="Gotham Book"/>
                <a:ea typeface="+mn-ea"/>
                <a:cs typeface="Gotham Book"/>
              </a:endParaRPr>
            </a:p>
          </p:txBody>
        </p:sp>
        <p:pic>
          <p:nvPicPr>
            <p:cNvPr id="19" name="Shape-8"/>
            <p:cNvPicPr/>
            <p:nvPr/>
          </p:nvPicPr>
          <p:blipFill rotWithShape="1">
            <a:blip r:embed="rId21"/>
            <a:stretch>
              <a:fillRect/>
            </a:stretch>
          </p:blipFill>
          <p:spPr>
            <a:xfrm rot="-5400000">
              <a:off x="1134646" y="2396388"/>
              <a:ext cx="98885" cy="544857"/>
            </a:xfrm>
            <a:prstGeom prst="rect">
              <a:avLst/>
            </a:prstGeom>
          </p:spPr>
        </p:pic>
        <p:sp>
          <p:nvSpPr>
            <p:cNvPr id="28" name="Body text copy copy 29"/>
            <p:cNvSpPr/>
            <p:nvPr/>
          </p:nvSpPr>
          <p:spPr>
            <a:xfrm>
              <a:off x="552589" y="1119963"/>
              <a:ext cx="3079152" cy="361950"/>
            </a:xfrm>
            <a:prstGeom prst="rect">
              <a:avLst/>
            </a:prstGeom>
          </p:spPr>
          <p:txBody>
            <a:bodyPr spcFirstLastPara="0" lIns="95250" tIns="95250" rIns="95250" bIns="0" anchor="t"/>
            <a:lstStyle/>
            <a:p>
              <a:pPr algn="ctr" hangingPunct="0">
                <a:lnSpc>
                  <a:spcPct val="125000"/>
                </a:lnSpc>
              </a:pPr>
              <a:r>
                <a:rPr lang="en-US" sz="900" dirty="0">
                  <a:solidFill>
                    <a:srgbClr val="00468B"/>
                  </a:solidFill>
                  <a:latin typeface="Gotham Medium"/>
                  <a:ea typeface="+mn-ea"/>
                  <a:cs typeface="Gotham Medium"/>
                </a:rPr>
                <a:t>TYPES OF TECHNICAL ASSIGNMENTS PROVIDED</a:t>
              </a:r>
              <a:endParaRPr sz="900" dirty="0">
                <a:solidFill>
                  <a:srgbClr val="00468B"/>
                </a:solidFill>
                <a:latin typeface="Gotham Medium"/>
                <a:ea typeface="+mn-ea"/>
                <a:cs typeface="Gotham Medium"/>
              </a:endParaRPr>
            </a:p>
          </p:txBody>
        </p:sp>
        <p:pic>
          <p:nvPicPr>
            <p:cNvPr id="40" name="Line"/>
            <p:cNvPicPr/>
            <p:nvPr/>
          </p:nvPicPr>
          <p:blipFill rotWithShape="1">
            <a:blip r:embed="rId22"/>
            <a:stretch>
              <a:fillRect/>
            </a:stretch>
          </p:blipFill>
          <p:spPr>
            <a:xfrm>
              <a:off x="773405" y="1485900"/>
              <a:ext cx="168294" cy="1274282"/>
            </a:xfrm>
            <a:prstGeom prst="rect">
              <a:avLst/>
            </a:prstGeom>
          </p:spPr>
        </p:pic>
        <p:pic>
          <p:nvPicPr>
            <p:cNvPr id="41" name="Line copy 2"/>
            <p:cNvPicPr/>
            <p:nvPr/>
          </p:nvPicPr>
          <p:blipFill rotWithShape="1">
            <a:blip r:embed="rId23"/>
            <a:stretch>
              <a:fillRect/>
            </a:stretch>
          </p:blipFill>
          <p:spPr>
            <a:xfrm>
              <a:off x="683546" y="1551151"/>
              <a:ext cx="2916555" cy="194310"/>
            </a:xfrm>
            <a:prstGeom prst="rect">
              <a:avLst/>
            </a:prstGeom>
          </p:spPr>
        </p:pic>
        <p:pic>
          <p:nvPicPr>
            <p:cNvPr id="42" name="Line copy 3"/>
            <p:cNvPicPr/>
            <p:nvPr/>
          </p:nvPicPr>
          <p:blipFill rotWithShape="1">
            <a:blip r:embed="rId23"/>
            <a:stretch>
              <a:fillRect/>
            </a:stretch>
          </p:blipFill>
          <p:spPr>
            <a:xfrm>
              <a:off x="683546" y="2117644"/>
              <a:ext cx="2916555" cy="194310"/>
            </a:xfrm>
            <a:prstGeom prst="rect">
              <a:avLst/>
            </a:prstGeom>
          </p:spPr>
        </p:pic>
        <p:sp>
          <p:nvSpPr>
            <p:cNvPr id="43" name="Body text copy copy 37"/>
            <p:cNvSpPr/>
            <p:nvPr/>
          </p:nvSpPr>
          <p:spPr>
            <a:xfrm>
              <a:off x="152127" y="1439050"/>
              <a:ext cx="976637" cy="323850"/>
            </a:xfrm>
            <a:prstGeom prst="rect">
              <a:avLst/>
            </a:prstGeom>
          </p:spPr>
          <p:txBody>
            <a:bodyPr spcFirstLastPara="0" lIns="95250" tIns="95250" rIns="95250" bIns="0" anchor="t"/>
            <a:lstStyle/>
            <a:p>
              <a:pPr algn="ctr" hangingPunct="0">
                <a:lnSpc>
                  <a:spcPct val="116667"/>
                </a:lnSpc>
              </a:pPr>
              <a:r>
                <a:rPr lang="en-US" sz="750" dirty="0">
                  <a:solidFill>
                    <a:srgbClr val="00468B"/>
                  </a:solidFill>
                  <a:latin typeface="Gotham Book"/>
                  <a:ea typeface="+mn-ea"/>
                  <a:cs typeface="Gotham Book"/>
                </a:rPr>
                <a:t>50</a:t>
              </a:r>
              <a:endParaRPr sz="750" dirty="0">
                <a:solidFill>
                  <a:srgbClr val="00468B"/>
                </a:solidFill>
                <a:latin typeface="Gotham Book"/>
                <a:ea typeface="+mn-ea"/>
                <a:cs typeface="Gotham Book"/>
              </a:endParaRPr>
            </a:p>
          </p:txBody>
        </p:sp>
        <p:sp>
          <p:nvSpPr>
            <p:cNvPr id="44" name="Body text copy copy 38"/>
            <p:cNvSpPr/>
            <p:nvPr/>
          </p:nvSpPr>
          <p:spPr>
            <a:xfrm>
              <a:off x="371202" y="2018017"/>
              <a:ext cx="550904" cy="323850"/>
            </a:xfrm>
            <a:prstGeom prst="rect">
              <a:avLst/>
            </a:prstGeom>
          </p:spPr>
          <p:txBody>
            <a:bodyPr spcFirstLastPara="0" lIns="95250" tIns="95250" rIns="95250" bIns="0" anchor="t"/>
            <a:lstStyle/>
            <a:p>
              <a:pPr algn="ctr" hangingPunct="0">
                <a:lnSpc>
                  <a:spcPct val="116667"/>
                </a:lnSpc>
              </a:pPr>
              <a:r>
                <a:rPr lang="en-US" sz="750" dirty="0">
                  <a:solidFill>
                    <a:srgbClr val="00468B"/>
                  </a:solidFill>
                  <a:latin typeface="Gotham Book"/>
                  <a:ea typeface="+mn-ea"/>
                  <a:cs typeface="Gotham Book"/>
                </a:rPr>
                <a:t>25</a:t>
              </a:r>
              <a:endParaRPr sz="750" dirty="0">
                <a:solidFill>
                  <a:srgbClr val="00468B"/>
                </a:solidFill>
                <a:latin typeface="Gotham Book"/>
                <a:ea typeface="+mn-ea"/>
                <a:cs typeface="Gotham Book"/>
              </a:endParaRPr>
            </a:p>
          </p:txBody>
        </p:sp>
        <p:sp>
          <p:nvSpPr>
            <p:cNvPr id="45" name="Body text copy copy 39"/>
            <p:cNvSpPr/>
            <p:nvPr/>
          </p:nvSpPr>
          <p:spPr>
            <a:xfrm>
              <a:off x="450143" y="2543175"/>
              <a:ext cx="421446" cy="323850"/>
            </a:xfrm>
            <a:prstGeom prst="rect">
              <a:avLst/>
            </a:prstGeom>
          </p:spPr>
          <p:txBody>
            <a:bodyPr spcFirstLastPara="0" lIns="95250" tIns="95250" rIns="95250" bIns="0" anchor="t"/>
            <a:lstStyle/>
            <a:p>
              <a:pPr algn="ctr" hangingPunct="0">
                <a:lnSpc>
                  <a:spcPct val="116667"/>
                </a:lnSpc>
              </a:pPr>
              <a:r>
                <a:rPr sz="750">
                  <a:solidFill>
                    <a:srgbClr val="00468B"/>
                  </a:solidFill>
                  <a:latin typeface="Gotham Book"/>
                  <a:ea typeface="+mn-ea"/>
                  <a:cs typeface="Gotham Book"/>
                </a:rPr>
                <a:t>0</a:t>
              </a:r>
            </a:p>
          </p:txBody>
        </p:sp>
        <p:sp>
          <p:nvSpPr>
            <p:cNvPr id="46" name="Body text copy copy 46"/>
            <p:cNvSpPr/>
            <p:nvPr/>
          </p:nvSpPr>
          <p:spPr>
            <a:xfrm>
              <a:off x="1893986" y="2218520"/>
              <a:ext cx="1214055" cy="381000"/>
            </a:xfrm>
            <a:prstGeom prst="rect">
              <a:avLst/>
            </a:prstGeom>
          </p:spPr>
          <p:txBody>
            <a:bodyPr spcFirstLastPara="0" lIns="95250" tIns="95250" rIns="95250" bIns="0" anchor="t"/>
            <a:lstStyle/>
            <a:p>
              <a:pPr algn="ctr" hangingPunct="0">
                <a:lnSpc>
                  <a:spcPct val="116667"/>
                </a:lnSpc>
              </a:pPr>
              <a:r>
                <a:rPr lang="en-US" sz="1050" dirty="0">
                  <a:solidFill>
                    <a:srgbClr val="00468B"/>
                  </a:solidFill>
                  <a:latin typeface="Gotham Medium"/>
                  <a:ea typeface="+mn-ea"/>
                  <a:cs typeface="Gotham Medium"/>
                </a:rPr>
                <a:t>11</a:t>
              </a:r>
              <a:endParaRPr sz="1050" dirty="0">
                <a:solidFill>
                  <a:srgbClr val="00468B"/>
                </a:solidFill>
                <a:latin typeface="Gotham Medium"/>
                <a:ea typeface="+mn-ea"/>
                <a:cs typeface="Gotham Medium"/>
              </a:endParaRPr>
            </a:p>
          </p:txBody>
        </p:sp>
        <p:sp>
          <p:nvSpPr>
            <p:cNvPr id="47" name="Body text copy copy 47"/>
            <p:cNvSpPr/>
            <p:nvPr/>
          </p:nvSpPr>
          <p:spPr>
            <a:xfrm>
              <a:off x="2902688" y="1422433"/>
              <a:ext cx="482090" cy="381000"/>
            </a:xfrm>
            <a:prstGeom prst="rect">
              <a:avLst/>
            </a:prstGeom>
          </p:spPr>
          <p:txBody>
            <a:bodyPr spcFirstLastPara="0" lIns="95250" tIns="95250" rIns="95250" bIns="0" anchor="t"/>
            <a:lstStyle/>
            <a:p>
              <a:pPr algn="ctr" hangingPunct="0">
                <a:lnSpc>
                  <a:spcPct val="116667"/>
                </a:lnSpc>
              </a:pPr>
              <a:r>
                <a:rPr lang="en-US" sz="1050" dirty="0">
                  <a:solidFill>
                    <a:srgbClr val="00468B"/>
                  </a:solidFill>
                  <a:latin typeface="Gotham Medium"/>
                  <a:cs typeface="Gotham Medium"/>
                </a:rPr>
                <a:t>4</a:t>
              </a:r>
              <a:r>
                <a:rPr lang="en-US" sz="1050" dirty="0">
                  <a:solidFill>
                    <a:srgbClr val="00468B"/>
                  </a:solidFill>
                  <a:latin typeface="Gotham Medium"/>
                  <a:ea typeface="+mn-ea"/>
                  <a:cs typeface="Gotham Medium"/>
                </a:rPr>
                <a:t>5</a:t>
              </a:r>
              <a:endParaRPr sz="1050" dirty="0">
                <a:solidFill>
                  <a:srgbClr val="00468B"/>
                </a:solidFill>
                <a:latin typeface="Gotham Medium"/>
                <a:ea typeface="+mn-ea"/>
                <a:cs typeface="Gotham Medium"/>
              </a:endParaRPr>
            </a:p>
          </p:txBody>
        </p:sp>
        <p:pic>
          <p:nvPicPr>
            <p:cNvPr id="48" name="Shape-8 copy 2"/>
            <p:cNvPicPr/>
            <p:nvPr/>
          </p:nvPicPr>
          <p:blipFill rotWithShape="1">
            <a:blip r:embed="rId24"/>
            <a:stretch>
              <a:fillRect/>
            </a:stretch>
          </p:blipFill>
          <p:spPr>
            <a:xfrm rot="-5400000">
              <a:off x="2646426" y="1936011"/>
              <a:ext cx="1048553" cy="530828"/>
            </a:xfrm>
            <a:prstGeom prst="rect">
              <a:avLst/>
            </a:prstGeom>
          </p:spPr>
        </p:pic>
        <p:pic>
          <p:nvPicPr>
            <p:cNvPr id="49" name="Shape-8 copy 5"/>
            <p:cNvPicPr/>
            <p:nvPr/>
          </p:nvPicPr>
          <p:blipFill rotWithShape="1">
            <a:blip r:embed="rId25"/>
            <a:stretch>
              <a:fillRect/>
            </a:stretch>
          </p:blipFill>
          <p:spPr>
            <a:xfrm rot="-5400000">
              <a:off x="2396208" y="2331566"/>
              <a:ext cx="253544" cy="533659"/>
            </a:xfrm>
            <a:prstGeom prst="rect">
              <a:avLst/>
            </a:prstGeom>
          </p:spPr>
        </p:pic>
        <p:sp>
          <p:nvSpPr>
            <p:cNvPr id="65" name="Body text copy copy 60"/>
            <p:cNvSpPr/>
            <p:nvPr/>
          </p:nvSpPr>
          <p:spPr>
            <a:xfrm>
              <a:off x="1540579" y="2676525"/>
              <a:ext cx="633932" cy="419100"/>
            </a:xfrm>
            <a:prstGeom prst="rect">
              <a:avLst/>
            </a:prstGeom>
          </p:spPr>
          <p:txBody>
            <a:bodyPr spcFirstLastPara="0" lIns="95250" tIns="95250" rIns="95250" bIns="0" anchor="t"/>
            <a:lstStyle/>
            <a:p>
              <a:pPr algn="ctr" hangingPunct="0">
                <a:lnSpc>
                  <a:spcPct val="100000"/>
                </a:lnSpc>
              </a:pPr>
              <a:r>
                <a:rPr lang="en-US" sz="750" dirty="0">
                  <a:solidFill>
                    <a:srgbClr val="00468B"/>
                  </a:solidFill>
                  <a:latin typeface="Gotham Book"/>
                  <a:ea typeface="+mn-ea"/>
                  <a:cs typeface="Gotham Book"/>
                </a:rPr>
                <a:t>Business </a:t>
              </a:r>
              <a:r>
                <a:rPr lang="en-US" sz="750" dirty="0" err="1">
                  <a:solidFill>
                    <a:srgbClr val="00468B"/>
                  </a:solidFill>
                  <a:latin typeface="Gotham Book"/>
                  <a:ea typeface="+mn-ea"/>
                  <a:cs typeface="Gotham Book"/>
                </a:rPr>
                <a:t>Dev’t</a:t>
              </a:r>
              <a:endParaRPr sz="750" dirty="0">
                <a:solidFill>
                  <a:srgbClr val="00468B"/>
                </a:solidFill>
                <a:latin typeface="Gotham Book"/>
                <a:ea typeface="+mn-ea"/>
                <a:cs typeface="Gotham Book"/>
              </a:endParaRPr>
            </a:p>
          </p:txBody>
        </p:sp>
        <p:sp>
          <p:nvSpPr>
            <p:cNvPr id="66" name="Body text copy copy 43"/>
            <p:cNvSpPr/>
            <p:nvPr/>
          </p:nvSpPr>
          <p:spPr>
            <a:xfrm>
              <a:off x="2199813" y="2676525"/>
              <a:ext cx="633932" cy="419100"/>
            </a:xfrm>
            <a:prstGeom prst="rect">
              <a:avLst/>
            </a:prstGeom>
          </p:spPr>
          <p:txBody>
            <a:bodyPr spcFirstLastPara="0" lIns="95250" tIns="95250" rIns="95250" bIns="0" anchor="t"/>
            <a:lstStyle/>
            <a:p>
              <a:pPr algn="ctr" hangingPunct="0">
                <a:lnSpc>
                  <a:spcPct val="100000"/>
                </a:lnSpc>
              </a:pPr>
              <a:r>
                <a:rPr lang="en-US" sz="750" dirty="0">
                  <a:solidFill>
                    <a:srgbClr val="00468B"/>
                  </a:solidFill>
                  <a:latin typeface="Gotham Book"/>
                  <a:ea typeface="+mn-ea"/>
                  <a:cs typeface="Gotham Book"/>
                </a:rPr>
                <a:t>Org </a:t>
              </a:r>
              <a:r>
                <a:rPr lang="en-US" sz="750" dirty="0" err="1">
                  <a:solidFill>
                    <a:srgbClr val="00468B"/>
                  </a:solidFill>
                  <a:latin typeface="Gotham Book"/>
                  <a:ea typeface="+mn-ea"/>
                  <a:cs typeface="Gotham Book"/>
                </a:rPr>
                <a:t>Dev’t</a:t>
              </a:r>
              <a:endParaRPr sz="750" dirty="0">
                <a:solidFill>
                  <a:srgbClr val="00468B"/>
                </a:solidFill>
                <a:latin typeface="Gotham Book"/>
                <a:ea typeface="+mn-ea"/>
                <a:cs typeface="Gotham Book"/>
              </a:endParaRPr>
            </a:p>
          </p:txBody>
        </p:sp>
        <p:sp>
          <p:nvSpPr>
            <p:cNvPr id="67" name="Body text copy copy 60"/>
            <p:cNvSpPr/>
            <p:nvPr/>
          </p:nvSpPr>
          <p:spPr>
            <a:xfrm>
              <a:off x="2871149" y="2676525"/>
              <a:ext cx="633932" cy="419100"/>
            </a:xfrm>
            <a:prstGeom prst="rect">
              <a:avLst/>
            </a:prstGeom>
          </p:spPr>
          <p:txBody>
            <a:bodyPr spcFirstLastPara="0" lIns="95250" tIns="95250" rIns="95250" bIns="0" anchor="t"/>
            <a:lstStyle/>
            <a:p>
              <a:pPr algn="ctr" hangingPunct="0">
                <a:lnSpc>
                  <a:spcPct val="100000"/>
                </a:lnSpc>
              </a:pPr>
              <a:r>
                <a:rPr lang="en-US" sz="750" dirty="0">
                  <a:solidFill>
                    <a:srgbClr val="00468B"/>
                  </a:solidFill>
                  <a:latin typeface="Gotham Book"/>
                  <a:ea typeface="+mn-ea"/>
                  <a:cs typeface="Gotham Book"/>
                </a:rPr>
                <a:t>Tech Transfers</a:t>
              </a:r>
              <a:endParaRPr sz="750" dirty="0">
                <a:solidFill>
                  <a:srgbClr val="00468B"/>
                </a:solidFill>
                <a:latin typeface="Gotham Book"/>
                <a:ea typeface="+mn-ea"/>
                <a:cs typeface="Gotham Book"/>
              </a:endParaRPr>
            </a:p>
          </p:txBody>
        </p:sp>
      </p:grpSp>
      <p:sp>
        <p:nvSpPr>
          <p:cNvPr id="11" name="Body text copy copy 32">
            <a:extLst>
              <a:ext uri="{FF2B5EF4-FFF2-40B4-BE49-F238E27FC236}">
                <a16:creationId xmlns:a16="http://schemas.microsoft.com/office/drawing/2014/main" id="{A2172460-4A35-252D-4590-8CC9C55C2A53}"/>
              </a:ext>
            </a:extLst>
          </p:cNvPr>
          <p:cNvSpPr/>
          <p:nvPr/>
        </p:nvSpPr>
        <p:spPr>
          <a:xfrm>
            <a:off x="4159963" y="8012327"/>
            <a:ext cx="2809875" cy="949507"/>
          </a:xfrm>
          <a:prstGeom prst="rect">
            <a:avLst/>
          </a:prstGeom>
        </p:spPr>
        <p:txBody>
          <a:bodyPr spcFirstLastPara="0" lIns="95250" tIns="95250" rIns="95250" bIns="0" anchor="t"/>
          <a:lstStyle/>
          <a:p>
            <a:pPr algn="l" hangingPunct="0">
              <a:lnSpc>
                <a:spcPct val="108333"/>
              </a:lnSpc>
            </a:pPr>
            <a:r>
              <a:rPr lang="en-US" sz="680" i="1" dirty="0">
                <a:solidFill>
                  <a:srgbClr val="00468B"/>
                </a:solidFill>
                <a:effectLst/>
                <a:latin typeface="Gotham Book" pitchFamily="2" charset="0"/>
                <a:cs typeface="Gotham Book" pitchFamily="2" charset="0"/>
              </a:rPr>
              <a:t>A barista and pastry chef holds up a burlap coffee sack featuring the People Trade Company’s (PTC) signature coffee logo, Bean Connect. This logo was developed during an F2F volunteer assignment which assisted PTC to expand market access domestically and internationally through improved branding and labeling. Photo by Holly Powers/CRS.</a:t>
            </a:r>
            <a:endParaRPr sz="680" i="1" dirty="0">
              <a:solidFill>
                <a:srgbClr val="00468B"/>
              </a:solidFill>
              <a:latin typeface="Gotham Book" pitchFamily="2" charset="0"/>
              <a:cs typeface="Gotham Book" pitchFamily="2" charset="0"/>
            </a:endParaRPr>
          </a:p>
        </p:txBody>
      </p:sp>
    </p:spTree>
    <p:extLst>
      <p:ext uri="{BB962C8B-B14F-4D97-AF65-F5344CB8AC3E}">
        <p14:creationId xmlns:p14="http://schemas.microsoft.com/office/powerpoint/2010/main" val="393002424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C3619A17A6394AB48AE4F27FC2CB9B" ma:contentTypeVersion="18" ma:contentTypeDescription="Create a new document." ma:contentTypeScope="" ma:versionID="72293c93c1449fdb74d2e253a1b856c3">
  <xsd:schema xmlns:xsd="http://www.w3.org/2001/XMLSchema" xmlns:xs="http://www.w3.org/2001/XMLSchema" xmlns:p="http://schemas.microsoft.com/office/2006/metadata/properties" xmlns:ns2="d592a358-000f-415d-80de-2ffcc011bbcc" xmlns:ns3="cbc6d95b-4f3e-4aef-822c-759093850b94" xmlns:ns4="b2594ab3-d42a-4e76-bde3-98c81b560ae9" targetNamespace="http://schemas.microsoft.com/office/2006/metadata/properties" ma:root="true" ma:fieldsID="c82141eb04f8389c7233c6629494a794" ns2:_="" ns3:_="" ns4:_="">
    <xsd:import namespace="d592a358-000f-415d-80de-2ffcc011bbcc"/>
    <xsd:import namespace="cbc6d95b-4f3e-4aef-822c-759093850b94"/>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DateEnter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2a358-000f-415d-80de-2ffcc011b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DateEntered" ma:index="24" nillable="true" ma:displayName="Date Entered " ma:format="DateOnly" ma:internalName="DateEntered">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c6d95b-4f3e-4aef-822c-759093850b9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f38a5fe-6ec3-4878-8192-c033be10f151}" ma:internalName="TaxCatchAll" ma:showField="CatchAllData" ma:web="cbc6d95b-4f3e-4aef-822c-759093850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Entered xmlns="d592a358-000f-415d-80de-2ffcc011bbcc" xsi:nil="true"/>
    <SharedWithUsers xmlns="cbc6d95b-4f3e-4aef-822c-759093850b94">
      <UserInfo>
        <DisplayName>Martensen, Rebeka</DisplayName>
        <AccountId>1201</AccountId>
        <AccountType/>
      </UserInfo>
    </SharedWithUsers>
    <lcf76f155ced4ddcb4097134ff3c332f xmlns="d592a358-000f-415d-80de-2ffcc011bbcc">
      <Terms xmlns="http://schemas.microsoft.com/office/infopath/2007/PartnerControls"/>
    </lcf76f155ced4ddcb4097134ff3c332f>
    <TaxCatchAll xmlns="b2594ab3-d42a-4e76-bde3-98c81b560ae9" xsi:nil="true"/>
  </documentManagement>
</p:properties>
</file>

<file path=customXml/itemProps1.xml><?xml version="1.0" encoding="utf-8"?>
<ds:datastoreItem xmlns:ds="http://schemas.openxmlformats.org/officeDocument/2006/customXml" ds:itemID="{1B8045F9-9072-4FD8-AA69-E63F640047F2}"/>
</file>

<file path=customXml/itemProps2.xml><?xml version="1.0" encoding="utf-8"?>
<ds:datastoreItem xmlns:ds="http://schemas.openxmlformats.org/officeDocument/2006/customXml" ds:itemID="{15B39B09-9276-4A5E-B559-67D50E436753}"/>
</file>

<file path=customXml/itemProps3.xml><?xml version="1.0" encoding="utf-8"?>
<ds:datastoreItem xmlns:ds="http://schemas.openxmlformats.org/officeDocument/2006/customXml" ds:itemID="{7E93CF0F-BAA5-45C4-951F-6CCC0B0B79E1}"/>
</file>

<file path=docProps/app.xml><?xml version="1.0" encoding="utf-8"?>
<Properties xmlns="http://schemas.openxmlformats.org/officeDocument/2006/extended-properties" xmlns:vt="http://schemas.openxmlformats.org/officeDocument/2006/docPropsVTypes">
  <Template/>
  <TotalTime>0</TotalTime>
  <Words>656</Words>
  <Application>Microsoft Office PowerPoint</Application>
  <PresentationFormat>Custom</PresentationFormat>
  <Paragraphs>83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86</cp:revision>
  <dcterms:created xsi:type="dcterms:W3CDTF">2023-06-15T17:08:52Z</dcterms:created>
  <dcterms:modified xsi:type="dcterms:W3CDTF">2023-09-29T15:53:47Z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0x010100C8C3619A17A6394AB48AE4F27FC2CB9B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{"FileActivityType":"9","FileActivityTimeStamp":"2023-09-26T16:25:54.800Z","FileActivityUsersOnPage":[{"DisplayName":"Bentivoglio, Katie","Id":"katie.bentivoglio@crs.org"},{"DisplayName":"Martensen, Rebeka","Id":"rebeka.martensen@crs.org"}],"FileActivityNavigationId":null}</vt:lpwstr>
  </property>
  <property fmtid="{D5CDD505-2E9C-101B-9397-08002B2CF9AE}" pid="9" name="TriggerFlowInfo">
    <vt:lpwstr/>
  </property>
</Properties>
</file>