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7"/>
  </p:notesMasterIdLst>
  <p:sldIdLst>
    <p:sldId id="256" r:id="rId5"/>
    <p:sldId id="257" r:id="rId6"/>
  </p:sldIdLst>
  <p:sldSz cx="7562850" cy="10687050"/>
  <p:notesSz cx="6858000" cy="9144000"/>
  <p:embeddedFontLst>
    <p:embeddedFont>
      <p:font typeface="Calibri" panose="020F0502020204030204" pitchFamily="34" charset="0"/>
      <p:regular r:id="rId8"/>
      <p:bold r:id="rId9"/>
      <p:italic r:id="rId10"/>
      <p:boldItalic r:id="rId11"/>
    </p:embeddedFont>
    <p:embeddedFont>
      <p:font typeface="Gotham Book" panose="020B0604020202020204" charset="0"/>
      <p:regular r:id="rId12"/>
      <p:italic r:id="rId13"/>
    </p:embeddedFont>
    <p:embeddedFont>
      <p:font typeface="Gotham Medium" panose="020B060402020202020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FAFD0-8A61-4731-803C-68274740AE7B}" v="7" dt="2023-11-09T15:14:45.237"/>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27" autoAdjust="0"/>
    <p:restoredTop sz="96126"/>
  </p:normalViewPr>
  <p:slideViewPr>
    <p:cSldViewPr snapToGrid="0">
      <p:cViewPr>
        <p:scale>
          <a:sx n="50" d="100"/>
          <a:sy n="50" d="100"/>
        </p:scale>
        <p:origin x="8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otham Book"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otham Book" pitchFamily="2" charset="0"/>
              </a:defRPr>
            </a:lvl1pPr>
          </a:lstStyle>
          <a:p>
            <a:fld id="{1D0A429A-90FE-4F33-893D-5F2AADB556A3}" type="datetimeFigureOut">
              <a:rPr lang="en-US" smtClean="0"/>
              <a:pPr/>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otham Book"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otham Book" pitchFamily="2" charset="0"/>
              </a:defRPr>
            </a:lvl1pPr>
          </a:lstStyle>
          <a:p>
            <a:fld id="{4F38AFD9-D5DB-4A47-A4BE-251B4DF1413A}" type="slidenum">
              <a:rPr lang="en-US" smtClean="0"/>
              <a:pPr/>
              <a:t>‹#›</a:t>
            </a:fld>
            <a:endParaRPr lang="en-US" dirty="0"/>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otham Book" pitchFamily="2" charset="0"/>
        <a:ea typeface="+mn-ea"/>
        <a:cs typeface="+mn-cs"/>
      </a:defRPr>
    </a:lvl1pPr>
    <a:lvl2pPr marL="457200" algn="l" defTabSz="914400" rtl="0" eaLnBrk="1" latinLnBrk="0" hangingPunct="1">
      <a:defRPr sz="1200" b="0" i="0" kern="1200">
        <a:solidFill>
          <a:schemeClr val="tx1"/>
        </a:solidFill>
        <a:latin typeface="Gotham Book" pitchFamily="2" charset="0"/>
        <a:ea typeface="+mn-ea"/>
        <a:cs typeface="+mn-cs"/>
      </a:defRPr>
    </a:lvl2pPr>
    <a:lvl3pPr marL="914400" algn="l" defTabSz="914400" rtl="0" eaLnBrk="1" latinLnBrk="0" hangingPunct="1">
      <a:defRPr sz="1200" b="0" i="0" kern="1200">
        <a:solidFill>
          <a:schemeClr val="tx1"/>
        </a:solidFill>
        <a:latin typeface="Gotham Book" pitchFamily="2" charset="0"/>
        <a:ea typeface="+mn-ea"/>
        <a:cs typeface="+mn-cs"/>
      </a:defRPr>
    </a:lvl3pPr>
    <a:lvl4pPr marL="1371600" algn="l" defTabSz="914400" rtl="0" eaLnBrk="1" latinLnBrk="0" hangingPunct="1">
      <a:defRPr sz="1200" b="0" i="0" kern="1200">
        <a:solidFill>
          <a:schemeClr val="tx1"/>
        </a:solidFill>
        <a:latin typeface="Gotham Book" pitchFamily="2" charset="0"/>
        <a:ea typeface="+mn-ea"/>
        <a:cs typeface="+mn-cs"/>
      </a:defRPr>
    </a:lvl4pPr>
    <a:lvl5pPr marL="1828800" algn="l" defTabSz="914400" rtl="0" eaLnBrk="1" latinLnBrk="0" hangingPunct="1">
      <a:defRPr sz="1200" b="0" i="0" kern="1200">
        <a:solidFill>
          <a:schemeClr val="tx1"/>
        </a:solidFill>
        <a:latin typeface="Gotham Book"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1143000"/>
            <a:ext cx="2184400" cy="3086100"/>
          </a:xfrm>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Gotham Book" pitchFamily="2" charset="0"/>
                <a:ea typeface="+mn-ea"/>
                <a:cs typeface="Gotham Book" pitchFamily="2" charset="0"/>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1143000"/>
            <a:ext cx="2184400" cy="3086100"/>
          </a:xfrm>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Gotham Book" pitchFamily="2" charset="0"/>
                <a:ea typeface="+mn-ea"/>
                <a:cs typeface="Gotham Book" pitchFamily="2" charset="0"/>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11/9/2023</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itchFamily="2" charset="0"/>
              </a:defRPr>
            </a:lvl1pPr>
          </a:lstStyle>
          <a:p>
            <a:fld id="{20532436-246E-C341-8F9A-0B4F34C07184}" type="datetimeFigureOut">
              <a:rPr lang="en-US" smtClean="0"/>
              <a:pPr/>
              <a:t>11/9/2023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itchFamily="2" charset="0"/>
              </a:defRPr>
            </a:lvl1pPr>
          </a:lstStyle>
          <a:p>
            <a:fld id="{DF6943E6-0357-1B40-8726-50F09ABBA837}" type="slidenum">
              <a:rPr lang="en-US" smtClean="0"/>
              <a:pPr/>
              <a:t>‹#›</a:t>
            </a:fld>
            <a:endParaRPr lang="en-US" dirty="0"/>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Gotham Book" pitchFamily="2"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Gotham Book" pitchFamily="2"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Gotham Book" pitchFamily="2"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Gotham Book" pitchFamily="2"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Gotham Book" pitchFamily="2"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Gotham Book"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Performance Review copy 3"/>
        <p:cNvGrpSpPr/>
        <p:nvPr/>
      </p:nvGrpSpPr>
      <p:grpSpPr>
        <a:xfrm>
          <a:off x="0" y="0"/>
          <a:ext cx="0" cy="0"/>
          <a:chOff x="0" y="0"/>
          <a:chExt cx="0" cy="0"/>
        </a:xfrm>
      </p:grpSpPr>
      <p:pic>
        <p:nvPicPr>
          <p:cNvPr id="25" name="Shape-18"/>
          <p:cNvPicPr/>
          <p:nvPr/>
        </p:nvPicPr>
        <p:blipFill rotWithShape="1">
          <a:blip r:embed="rId3"/>
          <a:stretch>
            <a:fillRect/>
          </a:stretch>
        </p:blipFill>
        <p:spPr>
          <a:xfrm rot="10800000">
            <a:off x="6210679" y="4436745"/>
            <a:ext cx="649605" cy="250613"/>
          </a:xfrm>
          <a:prstGeom prst="rect">
            <a:avLst/>
          </a:prstGeom>
        </p:spPr>
      </p:pic>
      <p:pic>
        <p:nvPicPr>
          <p:cNvPr id="2" name="CRS_ETH_F2F_Maize_Farm_12_2022 (11).jpg"/>
          <p:cNvPicPr/>
          <p:nvPr/>
        </p:nvPicPr>
        <p:blipFill rotWithShape="1">
          <a:blip r:embed="rId4">
            <a:extLst>
              <a:ext uri="{28A0092B-C50C-407E-A947-70E740481C1C}">
                <a14:useLocalDpi xmlns:a14="http://schemas.microsoft.com/office/drawing/2010/main" val="0"/>
              </a:ext>
            </a:extLst>
          </a:blip>
          <a:srcRect l="2125" t="27429" r="-129" b="14393"/>
          <a:stretch/>
        </p:blipFill>
        <p:spPr>
          <a:xfrm>
            <a:off x="-79569" y="-37606"/>
            <a:ext cx="7687878" cy="3090027"/>
          </a:xfrm>
          <a:prstGeom prst="rect">
            <a:avLst/>
          </a:prstGeom>
        </p:spPr>
      </p:pic>
      <p:pic>
        <p:nvPicPr>
          <p:cNvPr id="3" name="Shape-14 copy 1"/>
          <p:cNvPicPr/>
          <p:nvPr/>
        </p:nvPicPr>
        <p:blipFill rotWithShape="1">
          <a:blip r:embed="rId5"/>
          <a:stretch>
            <a:fillRect/>
          </a:stretch>
        </p:blipFill>
        <p:spPr>
          <a:xfrm rot="5400000">
            <a:off x="-671370" y="505400"/>
            <a:ext cx="2781300" cy="1593850"/>
          </a:xfrm>
          <a:prstGeom prst="rect">
            <a:avLst/>
          </a:prstGeom>
        </p:spPr>
      </p:pic>
      <p:pic>
        <p:nvPicPr>
          <p:cNvPr id="4" name="Shape-14"/>
          <p:cNvPicPr/>
          <p:nvPr/>
        </p:nvPicPr>
        <p:blipFill rotWithShape="1">
          <a:blip r:embed="rId6"/>
          <a:stretch>
            <a:fillRect/>
          </a:stretch>
        </p:blipFill>
        <p:spPr>
          <a:xfrm rot="5400000">
            <a:off x="-261116" y="112177"/>
            <a:ext cx="2349500" cy="1982557"/>
          </a:xfrm>
          <a:prstGeom prst="rect">
            <a:avLst/>
          </a:prstGeom>
        </p:spPr>
      </p:pic>
      <p:pic>
        <p:nvPicPr>
          <p:cNvPr id="5" name="menu 9 morph outline copy 3"/>
          <p:cNvPicPr/>
          <p:nvPr/>
        </p:nvPicPr>
        <p:blipFill rotWithShape="1">
          <a:blip r:embed="rId7"/>
          <a:stretch>
            <a:fillRect/>
          </a:stretch>
        </p:blipFill>
        <p:spPr>
          <a:xfrm rot="-5400000">
            <a:off x="4366156" y="4867513"/>
            <a:ext cx="258325" cy="314998"/>
          </a:xfrm>
          <a:prstGeom prst="rect">
            <a:avLst/>
          </a:prstGeom>
        </p:spPr>
      </p:pic>
      <p:pic>
        <p:nvPicPr>
          <p:cNvPr id="6" name="Shape-1"/>
          <p:cNvPicPr/>
          <p:nvPr/>
        </p:nvPicPr>
        <p:blipFill rotWithShape="1">
          <a:blip r:embed="rId8"/>
          <a:stretch>
            <a:fillRect/>
          </a:stretch>
        </p:blipFill>
        <p:spPr>
          <a:xfrm>
            <a:off x="5014130" y="8654415"/>
            <a:ext cx="2124425" cy="1657350"/>
          </a:xfrm>
          <a:prstGeom prst="rect">
            <a:avLst/>
          </a:prstGeom>
        </p:spPr>
      </p:pic>
      <p:sp>
        <p:nvSpPr>
          <p:cNvPr id="7" name="Body text copy copy 3"/>
          <p:cNvSpPr/>
          <p:nvPr/>
        </p:nvSpPr>
        <p:spPr>
          <a:xfrm>
            <a:off x="425499" y="5429250"/>
            <a:ext cx="1500649" cy="390525"/>
          </a:xfrm>
          <a:prstGeom prst="rect">
            <a:avLst/>
          </a:prstGeom>
        </p:spPr>
        <p:txBody>
          <a:bodyPr spcFirstLastPara="0" lIns="95250" tIns="95250" rIns="95250" bIns="0" anchor="t"/>
          <a:lstStyle/>
          <a:p>
            <a:pPr algn="ctr" hangingPunct="0">
              <a:lnSpc>
                <a:spcPct val="108333"/>
              </a:lnSpc>
            </a:pPr>
            <a:r>
              <a:rPr lang="en-US" sz="1200" dirty="0">
                <a:solidFill>
                  <a:srgbClr val="00468B"/>
                </a:solidFill>
                <a:latin typeface="Gotham Medium" pitchFamily="2" charset="0"/>
                <a:ea typeface="+mn-ea"/>
                <a:cs typeface="Gotham Medium" pitchFamily="2" charset="0"/>
              </a:rPr>
              <a:t>Crops</a:t>
            </a:r>
            <a:endParaRPr sz="1200" dirty="0">
              <a:solidFill>
                <a:srgbClr val="00468B"/>
              </a:solidFill>
              <a:latin typeface="Gotham Medium" pitchFamily="2" charset="0"/>
              <a:ea typeface="+mn-ea"/>
              <a:cs typeface="Gotham Medium" pitchFamily="2" charset="0"/>
            </a:endParaRPr>
          </a:p>
        </p:txBody>
      </p:sp>
      <p:sp>
        <p:nvSpPr>
          <p:cNvPr id="8" name="Body text copy copy 3"/>
          <p:cNvSpPr/>
          <p:nvPr/>
        </p:nvSpPr>
        <p:spPr>
          <a:xfrm>
            <a:off x="2056126" y="5429250"/>
            <a:ext cx="1572822" cy="390525"/>
          </a:xfrm>
          <a:prstGeom prst="rect">
            <a:avLst/>
          </a:prstGeom>
        </p:spPr>
        <p:txBody>
          <a:bodyPr spcFirstLastPara="0" lIns="95250" tIns="95250" rIns="95250" bIns="0" anchor="t"/>
          <a:lstStyle/>
          <a:p>
            <a:pPr algn="ctr" hangingPunct="0">
              <a:lnSpc>
                <a:spcPct val="108333"/>
              </a:lnSpc>
            </a:pPr>
            <a:r>
              <a:rPr lang="en-US" sz="1200" dirty="0">
                <a:solidFill>
                  <a:srgbClr val="00468B"/>
                </a:solidFill>
                <a:latin typeface="Gotham Medium" pitchFamily="2" charset="0"/>
                <a:ea typeface="+mn-ea"/>
                <a:cs typeface="Gotham Medium" pitchFamily="2" charset="0"/>
              </a:rPr>
              <a:t>Livestock</a:t>
            </a:r>
            <a:endParaRPr sz="1200" dirty="0">
              <a:solidFill>
                <a:srgbClr val="00468B"/>
              </a:solidFill>
              <a:latin typeface="Gotham Medium" pitchFamily="2" charset="0"/>
              <a:ea typeface="+mn-ea"/>
              <a:cs typeface="Gotham Medium" pitchFamily="2" charset="0"/>
            </a:endParaRPr>
          </a:p>
        </p:txBody>
      </p:sp>
      <p:sp>
        <p:nvSpPr>
          <p:cNvPr id="9" name="Body text copy copy 3"/>
          <p:cNvSpPr/>
          <p:nvPr/>
        </p:nvSpPr>
        <p:spPr>
          <a:xfrm>
            <a:off x="3506186" y="5429250"/>
            <a:ext cx="1980214" cy="390525"/>
          </a:xfrm>
          <a:prstGeom prst="rect">
            <a:avLst/>
          </a:prstGeom>
        </p:spPr>
        <p:txBody>
          <a:bodyPr spcFirstLastPara="0" lIns="95250" tIns="95250" rIns="95250" bIns="0" anchor="t"/>
          <a:lstStyle/>
          <a:p>
            <a:pPr algn="ctr" hangingPunct="0">
              <a:lnSpc>
                <a:spcPct val="108333"/>
              </a:lnSpc>
            </a:pPr>
            <a:r>
              <a:rPr lang="en-US" sz="1200" dirty="0">
                <a:solidFill>
                  <a:srgbClr val="00468B"/>
                </a:solidFill>
                <a:latin typeface="Gotham Medium" pitchFamily="2" charset="0"/>
                <a:ea typeface="+mn-ea"/>
                <a:cs typeface="Gotham Medium" pitchFamily="2" charset="0"/>
              </a:rPr>
              <a:t>Gross Revenue</a:t>
            </a:r>
            <a:endParaRPr sz="1200" dirty="0">
              <a:solidFill>
                <a:srgbClr val="00468B"/>
              </a:solidFill>
              <a:latin typeface="Gotham Medium" pitchFamily="2" charset="0"/>
              <a:ea typeface="+mn-ea"/>
              <a:cs typeface="Gotham Medium" pitchFamily="2" charset="0"/>
            </a:endParaRPr>
          </a:p>
        </p:txBody>
      </p:sp>
      <p:sp>
        <p:nvSpPr>
          <p:cNvPr id="10" name="Body text copy copy 3"/>
          <p:cNvSpPr/>
          <p:nvPr/>
        </p:nvSpPr>
        <p:spPr>
          <a:xfrm>
            <a:off x="5521753" y="5429250"/>
            <a:ext cx="1688672" cy="390525"/>
          </a:xfrm>
          <a:prstGeom prst="rect">
            <a:avLst/>
          </a:prstGeom>
        </p:spPr>
        <p:txBody>
          <a:bodyPr spcFirstLastPara="0" lIns="95250" tIns="95250" rIns="95250" bIns="0" anchor="t"/>
          <a:lstStyle/>
          <a:p>
            <a:pPr algn="ctr" hangingPunct="0">
              <a:lnSpc>
                <a:spcPct val="108333"/>
              </a:lnSpc>
            </a:pPr>
            <a:r>
              <a:rPr lang="en-US" sz="1200" dirty="0">
                <a:solidFill>
                  <a:srgbClr val="00458B"/>
                </a:solidFill>
                <a:latin typeface="Gotham Medium" pitchFamily="2" charset="0"/>
                <a:ea typeface="+mn-ea"/>
                <a:cs typeface="Gotham Medium" pitchFamily="2" charset="0"/>
              </a:rPr>
              <a:t>Net Income</a:t>
            </a:r>
            <a:endParaRPr sz="1200" dirty="0">
              <a:solidFill>
                <a:srgbClr val="00458B"/>
              </a:solidFill>
              <a:latin typeface="Gotham Medium" pitchFamily="2" charset="0"/>
              <a:ea typeface="+mn-ea"/>
              <a:cs typeface="Gotham Medium" pitchFamily="2" charset="0"/>
            </a:endParaRPr>
          </a:p>
        </p:txBody>
      </p:sp>
      <p:sp>
        <p:nvSpPr>
          <p:cNvPr id="11" name="Body text copy copy 3"/>
          <p:cNvSpPr/>
          <p:nvPr/>
        </p:nvSpPr>
        <p:spPr>
          <a:xfrm>
            <a:off x="365896" y="4562475"/>
            <a:ext cx="2730577" cy="504825"/>
          </a:xfrm>
          <a:prstGeom prst="rect">
            <a:avLst/>
          </a:prstGeom>
        </p:spPr>
        <p:txBody>
          <a:bodyPr spcFirstLastPara="0" lIns="95250" tIns="95250" rIns="95250" bIns="0" anchor="t"/>
          <a:lstStyle/>
          <a:p>
            <a:pPr algn="l" hangingPunct="0">
              <a:lnSpc>
                <a:spcPct val="125000"/>
              </a:lnSpc>
            </a:pPr>
            <a:r>
              <a:rPr lang="en-US" sz="1650" dirty="0">
                <a:solidFill>
                  <a:srgbClr val="00468B"/>
                </a:solidFill>
                <a:latin typeface="Gotham Medium" pitchFamily="2" charset="0"/>
                <a:cs typeface="Gotham Medium" pitchFamily="2" charset="0"/>
              </a:rPr>
              <a:t>PROJECT IMPACT</a:t>
            </a:r>
          </a:p>
        </p:txBody>
      </p:sp>
      <p:sp>
        <p:nvSpPr>
          <p:cNvPr id="12" name="Body text copy copy 10"/>
          <p:cNvSpPr/>
          <p:nvPr/>
        </p:nvSpPr>
        <p:spPr>
          <a:xfrm>
            <a:off x="499658" y="5695950"/>
            <a:ext cx="1466631" cy="628650"/>
          </a:xfrm>
          <a:prstGeom prst="rect">
            <a:avLst/>
          </a:prstGeom>
        </p:spPr>
        <p:txBody>
          <a:bodyPr spcFirstLastPara="0" lIns="95250" tIns="95250" rIns="95250" bIns="0" anchor="t"/>
          <a:lstStyle/>
          <a:p>
            <a:pPr marL="171450" indent="-171450" algn="l" hangingPunct="0">
              <a:lnSpc>
                <a:spcPct val="116667"/>
              </a:lnSpc>
              <a:buClr>
                <a:srgbClr val="00458B"/>
              </a:buClr>
              <a:buFont typeface="Arial" panose="020B0604020202020204" pitchFamily="34" charset="0"/>
              <a:buChar char="•"/>
            </a:pPr>
            <a:r>
              <a:rPr lang="en-US" sz="800" dirty="0">
                <a:solidFill>
                  <a:srgbClr val="00458B"/>
                </a:solidFill>
                <a:latin typeface="Gotham Book"/>
                <a:cs typeface="Gotham Book" pitchFamily="2" charset="0"/>
              </a:rPr>
              <a:t>$106K mobilized</a:t>
            </a:r>
          </a:p>
          <a:p>
            <a:pPr marL="171450" indent="-171450">
              <a:buFont typeface="Arial" panose="020B0604020202020204" pitchFamily="34" charset="0"/>
              <a:buChar char="•"/>
            </a:pPr>
            <a:r>
              <a:rPr lang="en-US" sz="800" dirty="0">
                <a:solidFill>
                  <a:srgbClr val="00458C"/>
                </a:solidFill>
                <a:effectLst/>
                <a:latin typeface="Gotham Book"/>
                <a:cs typeface="Gotham Book" pitchFamily="2" charset="0"/>
              </a:rPr>
              <a:t>55 new products and</a:t>
            </a:r>
          </a:p>
          <a:p>
            <a:r>
              <a:rPr lang="en-US" sz="800" dirty="0">
                <a:solidFill>
                  <a:srgbClr val="00458C"/>
                </a:solidFill>
                <a:effectLst/>
                <a:latin typeface="Gotham Book"/>
                <a:cs typeface="Gotham Book" pitchFamily="2" charset="0"/>
              </a:rPr>
              <a:t>      services developed</a:t>
            </a:r>
            <a:endParaRPr sz="800" dirty="0">
              <a:solidFill>
                <a:srgbClr val="00458B"/>
              </a:solidFill>
              <a:latin typeface="Gotham Book"/>
              <a:cs typeface="Gotham Book" pitchFamily="2" charset="0"/>
            </a:endParaRPr>
          </a:p>
        </p:txBody>
      </p:sp>
      <p:sp>
        <p:nvSpPr>
          <p:cNvPr id="13" name="Body text copy copy 11"/>
          <p:cNvSpPr/>
          <p:nvPr/>
        </p:nvSpPr>
        <p:spPr>
          <a:xfrm>
            <a:off x="2117582" y="5695950"/>
            <a:ext cx="1511366" cy="628650"/>
          </a:xfrm>
          <a:prstGeom prst="rect">
            <a:avLst/>
          </a:prstGeom>
        </p:spPr>
        <p:txBody>
          <a:bodyPr spcFirstLastPara="0" lIns="95250" tIns="95250" rIns="95250" bIns="0" anchor="t"/>
          <a:lstStyle/>
          <a:p>
            <a:pPr marL="171450" indent="-171450" algn="l" hangingPunct="0">
              <a:lnSpc>
                <a:spcPct val="116667"/>
              </a:lnSpc>
              <a:buClr>
                <a:srgbClr val="00458B"/>
              </a:buClr>
              <a:buFont typeface="Arial" panose="020B0604020202020204" pitchFamily="34" charset="0"/>
              <a:buChar char="•"/>
            </a:pPr>
            <a:r>
              <a:rPr lang="en-US" sz="800">
                <a:solidFill>
                  <a:srgbClr val="00458B"/>
                </a:solidFill>
                <a:latin typeface="Gotham Book"/>
                <a:cs typeface="Gotham Book" pitchFamily="2" charset="0"/>
              </a:rPr>
              <a:t>$13K </a:t>
            </a:r>
            <a:r>
              <a:rPr lang="en-US" sz="800" dirty="0">
                <a:solidFill>
                  <a:srgbClr val="00458B"/>
                </a:solidFill>
                <a:latin typeface="Gotham Book"/>
                <a:cs typeface="Gotham Book" pitchFamily="2" charset="0"/>
              </a:rPr>
              <a:t>mobilized</a:t>
            </a:r>
          </a:p>
          <a:p>
            <a:pPr marL="171450" indent="-171450" algn="l" hangingPunct="0">
              <a:lnSpc>
                <a:spcPct val="116667"/>
              </a:lnSpc>
              <a:buClr>
                <a:srgbClr val="00458B"/>
              </a:buClr>
              <a:buFont typeface="Arial" panose="020B0604020202020204" pitchFamily="34" charset="0"/>
              <a:buChar char="•"/>
            </a:pPr>
            <a:r>
              <a:rPr lang="en-US" sz="800" dirty="0">
                <a:solidFill>
                  <a:srgbClr val="00458C"/>
                </a:solidFill>
                <a:latin typeface="Gotham Book"/>
                <a:cs typeface="Gotham Book" pitchFamily="2" charset="0"/>
              </a:rPr>
              <a:t>9</a:t>
            </a:r>
            <a:r>
              <a:rPr lang="en-US" sz="800" dirty="0">
                <a:solidFill>
                  <a:srgbClr val="00458C"/>
                </a:solidFill>
                <a:effectLst/>
                <a:latin typeface="Gotham Book"/>
                <a:cs typeface="Gotham Book" pitchFamily="2" charset="0"/>
              </a:rPr>
              <a:t> new products and services developed</a:t>
            </a:r>
            <a:endParaRPr lang="en-US" sz="800" dirty="0">
              <a:solidFill>
                <a:srgbClr val="00458B"/>
              </a:solidFill>
              <a:latin typeface="Gotham Book"/>
              <a:cs typeface="Gotham Book" pitchFamily="2" charset="0"/>
            </a:endParaRPr>
          </a:p>
        </p:txBody>
      </p:sp>
      <p:sp>
        <p:nvSpPr>
          <p:cNvPr id="14" name="Body text copy copy 12"/>
          <p:cNvSpPr/>
          <p:nvPr/>
        </p:nvSpPr>
        <p:spPr>
          <a:xfrm>
            <a:off x="3676328" y="5695950"/>
            <a:ext cx="1657672" cy="628650"/>
          </a:xfrm>
          <a:prstGeom prst="rect">
            <a:avLst/>
          </a:prstGeom>
        </p:spPr>
        <p:txBody>
          <a:bodyPr spcFirstLastPara="0" lIns="95250" tIns="95250" rIns="95250" bIns="0" anchor="t"/>
          <a:lstStyle/>
          <a:p>
            <a:pPr marL="171450" indent="-171450" hangingPunct="0">
              <a:lnSpc>
                <a:spcPct val="116667"/>
              </a:lnSpc>
              <a:buClr>
                <a:srgbClr val="00458B"/>
              </a:buClr>
              <a:buFont typeface="Arial" panose="020B0604020202020204" pitchFamily="34" charset="0"/>
              <a:buChar char="•"/>
            </a:pPr>
            <a:r>
              <a:rPr lang="en-US" sz="800" dirty="0">
                <a:solidFill>
                  <a:srgbClr val="00458B"/>
                </a:solidFill>
                <a:latin typeface="Gotham Book"/>
                <a:cs typeface="Gotham Book" pitchFamily="2" charset="0"/>
              </a:rPr>
              <a:t>Crops: Up from $4.7M at baseline to $6.5M in 2023</a:t>
            </a:r>
          </a:p>
          <a:p>
            <a:pPr marL="171450" indent="-171450" algn="l" hangingPunct="0">
              <a:lnSpc>
                <a:spcPct val="116667"/>
              </a:lnSpc>
              <a:buClr>
                <a:srgbClr val="00458B"/>
              </a:buClr>
              <a:buFont typeface="Arial" panose="020B0604020202020204" pitchFamily="34" charset="0"/>
              <a:buChar char="•"/>
            </a:pPr>
            <a:r>
              <a:rPr lang="en-US" sz="800" dirty="0">
                <a:solidFill>
                  <a:srgbClr val="00458B"/>
                </a:solidFill>
                <a:latin typeface="Gotham Book"/>
                <a:cs typeface="Gotham Book" pitchFamily="2" charset="0"/>
              </a:rPr>
              <a:t>Livestock: Up from $1.5M at baseline to $2M in 2023</a:t>
            </a:r>
            <a:endParaRPr sz="800" dirty="0">
              <a:solidFill>
                <a:srgbClr val="00458B"/>
              </a:solidFill>
              <a:latin typeface="Gotham Book"/>
              <a:cs typeface="Gotham Book" pitchFamily="2" charset="0"/>
            </a:endParaRPr>
          </a:p>
        </p:txBody>
      </p:sp>
      <p:sp>
        <p:nvSpPr>
          <p:cNvPr id="15" name="Body text copy copy 13"/>
          <p:cNvSpPr/>
          <p:nvPr/>
        </p:nvSpPr>
        <p:spPr>
          <a:xfrm>
            <a:off x="5442815" y="5695950"/>
            <a:ext cx="1740318" cy="628650"/>
          </a:xfrm>
          <a:prstGeom prst="rect">
            <a:avLst/>
          </a:prstGeom>
        </p:spPr>
        <p:txBody>
          <a:bodyPr spcFirstLastPara="0" lIns="95250" tIns="95250" rIns="95250" bIns="0" anchor="t"/>
          <a:lstStyle/>
          <a:p>
            <a:pPr marL="171450" indent="-171450" algn="l" hangingPunct="0">
              <a:lnSpc>
                <a:spcPct val="116667"/>
              </a:lnSpc>
              <a:buClr>
                <a:srgbClr val="00458B"/>
              </a:buClr>
              <a:buFont typeface="Arial" panose="020B0604020202020204" pitchFamily="34" charset="0"/>
              <a:buChar char="•"/>
            </a:pPr>
            <a:r>
              <a:rPr lang="en-US" sz="800" dirty="0">
                <a:solidFill>
                  <a:srgbClr val="00458B"/>
                </a:solidFill>
                <a:latin typeface="Gotham Book"/>
                <a:cs typeface="Gotham Book" pitchFamily="2" charset="0"/>
              </a:rPr>
              <a:t>Crops: Up from $775K at baseline to $1M in 2023</a:t>
            </a:r>
          </a:p>
          <a:p>
            <a:pPr marL="171450" indent="-171450" hangingPunct="0">
              <a:lnSpc>
                <a:spcPct val="116667"/>
              </a:lnSpc>
              <a:buClr>
                <a:srgbClr val="00458B"/>
              </a:buClr>
              <a:buFont typeface="Arial" panose="020B0604020202020204" pitchFamily="34" charset="0"/>
              <a:buChar char="•"/>
            </a:pPr>
            <a:r>
              <a:rPr lang="en-US" sz="800" dirty="0">
                <a:solidFill>
                  <a:srgbClr val="00458B"/>
                </a:solidFill>
                <a:latin typeface="Gotham Book"/>
                <a:cs typeface="Gotham Book" pitchFamily="2" charset="0"/>
              </a:rPr>
              <a:t>Livestock: Up from $130K at baseline to $240K in 2023 </a:t>
            </a:r>
            <a:endParaRPr lang="en-US" sz="800" dirty="0">
              <a:solidFill>
                <a:srgbClr val="00458B"/>
              </a:solidFill>
              <a:latin typeface="Gotham Book" pitchFamily="2" charset="0"/>
              <a:cs typeface="Gotham Book" pitchFamily="2" charset="0"/>
            </a:endParaRPr>
          </a:p>
          <a:p>
            <a:pPr marL="104775" indent="-104775" algn="l" hangingPunct="0">
              <a:lnSpc>
                <a:spcPct val="116667"/>
              </a:lnSpc>
              <a:buClr>
                <a:srgbClr val="00458B"/>
              </a:buClr>
              <a:buFont typeface="Courier New" panose="020B0604020202020204" pitchFamily="34" charset="0"/>
              <a:buChar char="o"/>
            </a:pPr>
            <a:endParaRPr sz="800" dirty="0">
              <a:solidFill>
                <a:srgbClr val="00458B"/>
              </a:solidFill>
              <a:latin typeface="Gotham Book" pitchFamily="2" charset="0"/>
              <a:cs typeface="Gotham Book" pitchFamily="2" charset="0"/>
            </a:endParaRPr>
          </a:p>
        </p:txBody>
      </p:sp>
      <p:sp>
        <p:nvSpPr>
          <p:cNvPr id="17" name="Body text copy copy 15"/>
          <p:cNvSpPr/>
          <p:nvPr/>
        </p:nvSpPr>
        <p:spPr>
          <a:xfrm>
            <a:off x="365048" y="6772275"/>
            <a:ext cx="3416377" cy="1628775"/>
          </a:xfrm>
          <a:prstGeom prst="rect">
            <a:avLst/>
          </a:prstGeom>
        </p:spPr>
        <p:txBody>
          <a:bodyPr spcFirstLastPara="0" lIns="95250" tIns="95250" rIns="95250" bIns="0" anchor="t"/>
          <a:lstStyle/>
          <a:p>
            <a:r>
              <a:rPr lang="en-US" sz="900" dirty="0">
                <a:solidFill>
                  <a:srgbClr val="00468C"/>
                </a:solidFill>
                <a:effectLst/>
                <a:latin typeface="Gotham Book" pitchFamily="2" charset="0"/>
                <a:cs typeface="Gotham Book" pitchFamily="2" charset="0"/>
              </a:rPr>
              <a:t>Funded by USAID, the Farmer-to-Farmer (F2F)</a:t>
            </a:r>
          </a:p>
          <a:p>
            <a:r>
              <a:rPr lang="en-US" sz="900" dirty="0">
                <a:solidFill>
                  <a:srgbClr val="00468C"/>
                </a:solidFill>
                <a:effectLst/>
                <a:latin typeface="Gotham Book" pitchFamily="2" charset="0"/>
                <a:cs typeface="Gotham Book" pitchFamily="2" charset="0"/>
              </a:rPr>
              <a:t>program connects volunteers from the United States</a:t>
            </a:r>
          </a:p>
          <a:p>
            <a:r>
              <a:rPr lang="en-US" sz="900" dirty="0">
                <a:solidFill>
                  <a:srgbClr val="00468C"/>
                </a:solidFill>
                <a:effectLst/>
                <a:latin typeface="Gotham Book" pitchFamily="2" charset="0"/>
                <a:cs typeface="Gotham Book" pitchFamily="2" charset="0"/>
              </a:rPr>
              <a:t>with agriculture-related organizations in developing</a:t>
            </a:r>
          </a:p>
          <a:p>
            <a:r>
              <a:rPr lang="en-US" sz="900" dirty="0">
                <a:solidFill>
                  <a:srgbClr val="00468C"/>
                </a:solidFill>
                <a:effectLst/>
                <a:latin typeface="Gotham Book" pitchFamily="2" charset="0"/>
                <a:cs typeface="Gotham Book" pitchFamily="2" charset="0"/>
              </a:rPr>
              <a:t>countries. Through two- to four-week assignments,</a:t>
            </a:r>
          </a:p>
          <a:p>
            <a:r>
              <a:rPr lang="en-US" sz="900" dirty="0">
                <a:solidFill>
                  <a:srgbClr val="00468C"/>
                </a:solidFill>
                <a:effectLst/>
                <a:latin typeface="Gotham Book" pitchFamily="2" charset="0"/>
                <a:cs typeface="Gotham Book" pitchFamily="2" charset="0"/>
              </a:rPr>
              <a:t>volunteers provide technical assistance in agricultural</a:t>
            </a:r>
          </a:p>
          <a:p>
            <a:r>
              <a:rPr lang="en-US" sz="900" dirty="0">
                <a:solidFill>
                  <a:srgbClr val="00468C"/>
                </a:solidFill>
                <a:effectLst/>
                <a:latin typeface="Gotham Book" pitchFamily="2" charset="0"/>
                <a:cs typeface="Gotham Book" pitchFamily="2" charset="0"/>
              </a:rPr>
              <a:t>development that supports food security and</a:t>
            </a:r>
          </a:p>
          <a:p>
            <a:r>
              <a:rPr lang="en-US" sz="900" dirty="0">
                <a:solidFill>
                  <a:srgbClr val="00468C"/>
                </a:solidFill>
                <a:effectLst/>
                <a:latin typeface="Gotham Book" pitchFamily="2" charset="0"/>
                <a:cs typeface="Gotham Book" pitchFamily="2" charset="0"/>
              </a:rPr>
              <a:t>sustainable economic growth. They work with local</a:t>
            </a:r>
          </a:p>
          <a:p>
            <a:r>
              <a:rPr lang="en-US" sz="900" dirty="0">
                <a:solidFill>
                  <a:srgbClr val="00468C"/>
                </a:solidFill>
                <a:effectLst/>
                <a:latin typeface="Gotham Book" pitchFamily="2" charset="0"/>
                <a:cs typeface="Gotham Book" pitchFamily="2" charset="0"/>
              </a:rPr>
              <a:t>partners and beneficiaries to increase agricultural</a:t>
            </a:r>
          </a:p>
          <a:p>
            <a:r>
              <a:rPr lang="en-US" sz="900" dirty="0">
                <a:solidFill>
                  <a:srgbClr val="00468C"/>
                </a:solidFill>
                <a:effectLst/>
                <a:latin typeface="Gotham Book" pitchFamily="2" charset="0"/>
                <a:cs typeface="Gotham Book" pitchFamily="2" charset="0"/>
              </a:rPr>
              <a:t>production and productivity, improve business profitability, address environmental and natural </a:t>
            </a:r>
          </a:p>
          <a:p>
            <a:pPr algn="l" hangingPunct="0">
              <a:lnSpc>
                <a:spcPct val="116667"/>
              </a:lnSpc>
            </a:pPr>
            <a:r>
              <a:rPr sz="900" dirty="0">
                <a:solidFill>
                  <a:srgbClr val="00468B"/>
                </a:solidFill>
                <a:latin typeface="Gotham Book" pitchFamily="2" charset="0"/>
                <a:cs typeface="Gotham Book" pitchFamily="2" charset="0"/>
              </a:rPr>
              <a:t> </a:t>
            </a:r>
          </a:p>
        </p:txBody>
      </p:sp>
      <p:sp>
        <p:nvSpPr>
          <p:cNvPr id="18" name="Body text copy copy 16"/>
          <p:cNvSpPr/>
          <p:nvPr/>
        </p:nvSpPr>
        <p:spPr>
          <a:xfrm>
            <a:off x="365896" y="6381750"/>
            <a:ext cx="3848465" cy="504825"/>
          </a:xfrm>
          <a:prstGeom prst="rect">
            <a:avLst/>
          </a:prstGeom>
        </p:spPr>
        <p:txBody>
          <a:bodyPr spcFirstLastPara="0" lIns="95250" tIns="95250" rIns="95250" bIns="0" anchor="t"/>
          <a:lstStyle/>
          <a:p>
            <a:pPr algn="l" hangingPunct="0">
              <a:lnSpc>
                <a:spcPct val="125000"/>
              </a:lnSpc>
            </a:pPr>
            <a:r>
              <a:rPr lang="en-US" sz="1650" dirty="0">
                <a:solidFill>
                  <a:srgbClr val="00468B"/>
                </a:solidFill>
                <a:latin typeface="Gotham Medium" pitchFamily="2" charset="0"/>
                <a:cs typeface="Gotham Medium" pitchFamily="2" charset="0"/>
              </a:rPr>
              <a:t>BACKGROUND</a:t>
            </a:r>
          </a:p>
        </p:txBody>
      </p:sp>
      <p:sp>
        <p:nvSpPr>
          <p:cNvPr id="19" name="Body text copy copy 17"/>
          <p:cNvSpPr/>
          <p:nvPr/>
        </p:nvSpPr>
        <p:spPr>
          <a:xfrm>
            <a:off x="3762375" y="6762750"/>
            <a:ext cx="3420758" cy="1466850"/>
          </a:xfrm>
          <a:prstGeom prst="rect">
            <a:avLst/>
          </a:prstGeom>
        </p:spPr>
        <p:txBody>
          <a:bodyPr spcFirstLastPara="0" lIns="95250" tIns="95250" rIns="95250" bIns="0" anchor="t"/>
          <a:lstStyle/>
          <a:p>
            <a:r>
              <a:rPr lang="en-US" sz="900" dirty="0">
                <a:solidFill>
                  <a:srgbClr val="00468C"/>
                </a:solidFill>
                <a:effectLst/>
                <a:latin typeface="Gotham Book" pitchFamily="2" charset="0"/>
                <a:cs typeface="Gotham Book" pitchFamily="2" charset="0"/>
              </a:rPr>
              <a:t>resource management challenges, and improve incomes, thereby contributing to rapid economic growth while conserving environmental and natural resources.</a:t>
            </a:r>
          </a:p>
          <a:p>
            <a:endParaRPr lang="en-US" sz="900" dirty="0">
              <a:solidFill>
                <a:srgbClr val="00468C"/>
              </a:solidFill>
              <a:effectLst/>
              <a:latin typeface="Gotham Book" pitchFamily="2" charset="0"/>
              <a:cs typeface="Gotham Book" pitchFamily="2" charset="0"/>
            </a:endParaRPr>
          </a:p>
          <a:p>
            <a:r>
              <a:rPr lang="en-US" sz="900" dirty="0">
                <a:solidFill>
                  <a:srgbClr val="00468C"/>
                </a:solidFill>
                <a:effectLst/>
                <a:latin typeface="Gotham Book" pitchFamily="2" charset="0"/>
                <a:cs typeface="Gotham Book" pitchFamily="2" charset="0"/>
              </a:rPr>
              <a:t>In 2018, CRS was awarded a "Leader with Associate Cooperative Agreement" to</a:t>
            </a:r>
            <a:r>
              <a:rPr lang="en-US" sz="900" dirty="0">
                <a:solidFill>
                  <a:srgbClr val="00468C"/>
                </a:solidFill>
                <a:latin typeface="Gotham Book" pitchFamily="2" charset="0"/>
                <a:cs typeface="Gotham Book" pitchFamily="2" charset="0"/>
              </a:rPr>
              <a:t> </a:t>
            </a:r>
            <a:r>
              <a:rPr lang="en-US" sz="900" dirty="0">
                <a:solidFill>
                  <a:srgbClr val="00468C"/>
                </a:solidFill>
                <a:effectLst/>
                <a:latin typeface="Gotham Book" pitchFamily="2" charset="0"/>
                <a:cs typeface="Gotham Book" pitchFamily="2" charset="0"/>
              </a:rPr>
              <a:t>implement the F2F program in Rwanda, Benin, Ethiopia, Nepal, Uganda, and Timor-Leste from 2018-2023.</a:t>
            </a:r>
          </a:p>
          <a:p>
            <a:pPr algn="l" hangingPunct="0">
              <a:lnSpc>
                <a:spcPct val="116667"/>
              </a:lnSpc>
            </a:pPr>
            <a:r>
              <a:rPr sz="900" dirty="0">
                <a:solidFill>
                  <a:srgbClr val="00468B"/>
                </a:solidFill>
                <a:latin typeface="Gotham Book" pitchFamily="2" charset="0"/>
                <a:cs typeface="Gotham Book" pitchFamily="2" charset="0"/>
              </a:rPr>
              <a:t> </a:t>
            </a:r>
          </a:p>
        </p:txBody>
      </p:sp>
      <p:pic>
        <p:nvPicPr>
          <p:cNvPr id="20" name="Shape-1"/>
          <p:cNvPicPr/>
          <p:nvPr/>
        </p:nvPicPr>
        <p:blipFill rotWithShape="1">
          <a:blip r:embed="rId9"/>
          <a:stretch>
            <a:fillRect/>
          </a:stretch>
        </p:blipFill>
        <p:spPr>
          <a:xfrm rot="10800000">
            <a:off x="423912" y="8620125"/>
            <a:ext cx="5368153" cy="1657350"/>
          </a:xfrm>
          <a:prstGeom prst="rect">
            <a:avLst/>
          </a:prstGeom>
        </p:spPr>
      </p:pic>
      <p:pic>
        <p:nvPicPr>
          <p:cNvPr id="21" name="Shape-18"/>
          <p:cNvPicPr/>
          <p:nvPr/>
        </p:nvPicPr>
        <p:blipFill rotWithShape="1">
          <a:blip r:embed="rId10"/>
          <a:stretch>
            <a:fillRect/>
          </a:stretch>
        </p:blipFill>
        <p:spPr>
          <a:xfrm rot="21600000">
            <a:off x="799203" y="8486775"/>
            <a:ext cx="649605" cy="250613"/>
          </a:xfrm>
          <a:prstGeom prst="rect">
            <a:avLst/>
          </a:prstGeom>
        </p:spPr>
      </p:pic>
      <p:sp>
        <p:nvSpPr>
          <p:cNvPr id="22" name="Body text copy copy 5"/>
          <p:cNvSpPr/>
          <p:nvPr/>
        </p:nvSpPr>
        <p:spPr>
          <a:xfrm>
            <a:off x="510553" y="8704372"/>
            <a:ext cx="5651889" cy="504825"/>
          </a:xfrm>
          <a:prstGeom prst="rect">
            <a:avLst/>
          </a:prstGeom>
        </p:spPr>
        <p:txBody>
          <a:bodyPr spcFirstLastPara="0" lIns="95250" tIns="95250" rIns="95250" bIns="0" anchor="t"/>
          <a:lstStyle/>
          <a:p>
            <a:pPr algn="l" hangingPunct="0">
              <a:lnSpc>
                <a:spcPct val="125000"/>
              </a:lnSpc>
            </a:pPr>
            <a:r>
              <a:rPr lang="en-US" sz="1650" dirty="0">
                <a:solidFill>
                  <a:srgbClr val="FFFFFF"/>
                </a:solidFill>
                <a:latin typeface="Gotham Medium" pitchFamily="2" charset="0"/>
                <a:cs typeface="Gotham Medium" pitchFamily="2" charset="0"/>
              </a:rPr>
              <a:t>HOST PARTNERS ASSISTED</a:t>
            </a:r>
          </a:p>
        </p:txBody>
      </p:sp>
      <p:sp>
        <p:nvSpPr>
          <p:cNvPr id="23" name="Body text copy copy 20"/>
          <p:cNvSpPr/>
          <p:nvPr/>
        </p:nvSpPr>
        <p:spPr>
          <a:xfrm>
            <a:off x="510553" y="9029700"/>
            <a:ext cx="5337797" cy="1123950"/>
          </a:xfrm>
          <a:prstGeom prst="rect">
            <a:avLst/>
          </a:prstGeom>
        </p:spPr>
        <p:txBody>
          <a:bodyPr spcFirstLastPara="0" lIns="95250" tIns="95250" rIns="95250" bIns="0" anchor="t"/>
          <a:lstStyle/>
          <a:p>
            <a:pPr marL="171450" indent="-171450" algn="l" hangingPunct="0">
              <a:lnSpc>
                <a:spcPct val="125000"/>
              </a:lnSpc>
              <a:buClr>
                <a:schemeClr val="bg1"/>
              </a:buClr>
              <a:buFont typeface="Arial" panose="020B0604020202020204" pitchFamily="34" charset="0"/>
              <a:buChar char="•"/>
            </a:pPr>
            <a:r>
              <a:rPr lang="en-US" sz="1000" dirty="0">
                <a:solidFill>
                  <a:schemeClr val="bg1"/>
                </a:solidFill>
                <a:latin typeface="Gotham Book" pitchFamily="2" charset="0"/>
                <a:cs typeface="Gotham Book" pitchFamily="2" charset="0"/>
              </a:rPr>
              <a:t>23</a:t>
            </a:r>
            <a:r>
              <a:rPr lang="en-US" sz="1000" dirty="0">
                <a:solidFill>
                  <a:schemeClr val="bg1"/>
                </a:solidFill>
                <a:latin typeface="Gotham Book" pitchFamily="2" charset="0"/>
                <a:ea typeface="+mn-ea"/>
                <a:cs typeface="Gotham Book" pitchFamily="2" charset="0"/>
              </a:rPr>
              <a:t> Farmers’ cooperatives and associations</a:t>
            </a:r>
          </a:p>
          <a:p>
            <a:pPr marL="171450" indent="-171450" algn="l" hangingPunct="0">
              <a:lnSpc>
                <a:spcPct val="125000"/>
              </a:lnSpc>
              <a:buClr>
                <a:schemeClr val="bg1"/>
              </a:buClr>
              <a:buFont typeface="Arial" panose="020B0604020202020204" pitchFamily="34" charset="0"/>
              <a:buChar char="•"/>
            </a:pPr>
            <a:r>
              <a:rPr lang="en-US" sz="1000" dirty="0">
                <a:solidFill>
                  <a:schemeClr val="bg1"/>
                </a:solidFill>
                <a:latin typeface="Gotham Book" pitchFamily="2" charset="0"/>
                <a:ea typeface="+mn-ea"/>
                <a:cs typeface="Gotham Book" pitchFamily="2" charset="0"/>
              </a:rPr>
              <a:t>10 </a:t>
            </a:r>
            <a:r>
              <a:rPr lang="en-US" sz="1000" dirty="0">
                <a:solidFill>
                  <a:schemeClr val="bg1"/>
                </a:solidFill>
                <a:latin typeface="Gotham Book" pitchFamily="2" charset="0"/>
                <a:cs typeface="Gotham Book" pitchFamily="2" charset="0"/>
              </a:rPr>
              <a:t>G</a:t>
            </a:r>
            <a:r>
              <a:rPr lang="en-US" sz="1000" dirty="0">
                <a:solidFill>
                  <a:schemeClr val="bg1"/>
                </a:solidFill>
                <a:latin typeface="Gotham Book" pitchFamily="2" charset="0"/>
                <a:ea typeface="+mn-ea"/>
                <a:cs typeface="Gotham Book" pitchFamily="2" charset="0"/>
              </a:rPr>
              <a:t>overnment </a:t>
            </a:r>
            <a:r>
              <a:rPr lang="en-US" sz="1000" dirty="0">
                <a:solidFill>
                  <a:schemeClr val="bg1"/>
                </a:solidFill>
                <a:latin typeface="Gotham Book" pitchFamily="2" charset="0"/>
                <a:cs typeface="Gotham Book" pitchFamily="2" charset="0"/>
              </a:rPr>
              <a:t>A</a:t>
            </a:r>
            <a:r>
              <a:rPr lang="en-US" sz="1000" dirty="0">
                <a:solidFill>
                  <a:schemeClr val="bg1"/>
                </a:solidFill>
                <a:latin typeface="Gotham Book" pitchFamily="2" charset="0"/>
                <a:ea typeface="+mn-ea"/>
                <a:cs typeface="Gotham Book" pitchFamily="2" charset="0"/>
              </a:rPr>
              <a:t>gencies </a:t>
            </a:r>
          </a:p>
          <a:p>
            <a:pPr marL="171450" indent="-171450" algn="l" hangingPunct="0">
              <a:lnSpc>
                <a:spcPct val="125000"/>
              </a:lnSpc>
              <a:buClr>
                <a:schemeClr val="bg1"/>
              </a:buClr>
              <a:buFont typeface="Arial" panose="020B0604020202020204" pitchFamily="34" charset="0"/>
              <a:buChar char="•"/>
            </a:pPr>
            <a:r>
              <a:rPr lang="en-US" sz="1000" dirty="0">
                <a:solidFill>
                  <a:schemeClr val="bg1"/>
                </a:solidFill>
                <a:latin typeface="Gotham Book" pitchFamily="2" charset="0"/>
                <a:cs typeface="Gotham Book" pitchFamily="2" charset="0"/>
              </a:rPr>
              <a:t>14 Pr</a:t>
            </a:r>
            <a:r>
              <a:rPr lang="en-US" sz="1000" dirty="0">
                <a:solidFill>
                  <a:schemeClr val="bg1"/>
                </a:solidFill>
                <a:latin typeface="Gotham Book" pitchFamily="2" charset="0"/>
                <a:ea typeface="+mn-ea"/>
                <a:cs typeface="Gotham Book" pitchFamily="2" charset="0"/>
              </a:rPr>
              <a:t>ivate Businesses</a:t>
            </a:r>
          </a:p>
          <a:p>
            <a:pPr marL="171450" indent="-171450" algn="l" hangingPunct="0">
              <a:lnSpc>
                <a:spcPct val="125000"/>
              </a:lnSpc>
              <a:buClr>
                <a:schemeClr val="bg1"/>
              </a:buClr>
              <a:buFont typeface="Arial" panose="020B0604020202020204" pitchFamily="34" charset="0"/>
              <a:buChar char="•"/>
            </a:pPr>
            <a:r>
              <a:rPr lang="en-US" sz="1000" dirty="0">
                <a:solidFill>
                  <a:schemeClr val="bg1"/>
                </a:solidFill>
                <a:latin typeface="Gotham Book" pitchFamily="2" charset="0"/>
                <a:ea typeface="+mn-ea"/>
                <a:cs typeface="Gotham Book" pitchFamily="2" charset="0"/>
              </a:rPr>
              <a:t>5 </a:t>
            </a:r>
            <a:r>
              <a:rPr lang="en-US" sz="1000" dirty="0">
                <a:solidFill>
                  <a:schemeClr val="bg1"/>
                </a:solidFill>
                <a:latin typeface="Gotham Book" pitchFamily="2" charset="0"/>
                <a:cs typeface="Gotham Book" pitchFamily="2" charset="0"/>
              </a:rPr>
              <a:t>E</a:t>
            </a:r>
            <a:r>
              <a:rPr lang="en-US" sz="1000" dirty="0">
                <a:solidFill>
                  <a:schemeClr val="bg1"/>
                </a:solidFill>
                <a:latin typeface="Gotham Book" pitchFamily="2" charset="0"/>
                <a:ea typeface="+mn-ea"/>
                <a:cs typeface="Gotham Book" pitchFamily="2" charset="0"/>
              </a:rPr>
              <a:t>ducational </a:t>
            </a:r>
            <a:r>
              <a:rPr lang="en-US" sz="1000" dirty="0">
                <a:solidFill>
                  <a:schemeClr val="bg1"/>
                </a:solidFill>
                <a:latin typeface="Gotham Book" pitchFamily="2" charset="0"/>
                <a:cs typeface="Gotham Book" pitchFamily="2" charset="0"/>
              </a:rPr>
              <a:t>I</a:t>
            </a:r>
            <a:r>
              <a:rPr lang="en-US" sz="1000" dirty="0">
                <a:solidFill>
                  <a:schemeClr val="bg1"/>
                </a:solidFill>
                <a:latin typeface="Gotham Book" pitchFamily="2" charset="0"/>
                <a:ea typeface="+mn-ea"/>
                <a:cs typeface="Gotham Book" pitchFamily="2" charset="0"/>
              </a:rPr>
              <a:t>nstitutions</a:t>
            </a:r>
          </a:p>
          <a:p>
            <a:pPr marL="171450" indent="-171450" algn="l" hangingPunct="0">
              <a:lnSpc>
                <a:spcPct val="125000"/>
              </a:lnSpc>
              <a:buClr>
                <a:schemeClr val="bg1"/>
              </a:buClr>
              <a:buFont typeface="Arial" panose="020B0604020202020204" pitchFamily="34" charset="0"/>
              <a:buChar char="•"/>
            </a:pPr>
            <a:r>
              <a:rPr lang="en-US" sz="1000" dirty="0">
                <a:solidFill>
                  <a:schemeClr val="bg1"/>
                </a:solidFill>
                <a:latin typeface="Gotham Book" pitchFamily="2" charset="0"/>
                <a:cs typeface="Gotham Book" pitchFamily="2" charset="0"/>
              </a:rPr>
              <a:t>5 NGOs</a:t>
            </a:r>
            <a:endParaRPr lang="en-US" sz="1000" dirty="0">
              <a:solidFill>
                <a:schemeClr val="bg1"/>
              </a:solidFill>
              <a:latin typeface="Gotham Book" pitchFamily="2" charset="0"/>
              <a:ea typeface="+mn-ea"/>
              <a:cs typeface="Gotham Book" pitchFamily="2" charset="0"/>
            </a:endParaRPr>
          </a:p>
          <a:p>
            <a:pPr algn="l" hangingPunct="0">
              <a:lnSpc>
                <a:spcPct val="125000"/>
              </a:lnSpc>
              <a:buClr>
                <a:schemeClr val="bg1"/>
              </a:buClr>
            </a:pPr>
            <a:endParaRPr lang="en-US" sz="1000" dirty="0">
              <a:solidFill>
                <a:schemeClr val="bg1"/>
              </a:solidFill>
              <a:latin typeface="Gotham Book" pitchFamily="2" charset="0"/>
              <a:ea typeface="+mn-ea"/>
              <a:cs typeface="Gotham Book" pitchFamily="2" charset="0"/>
            </a:endParaRPr>
          </a:p>
          <a:p>
            <a:pPr marL="123825" indent="-123825" algn="l" hangingPunct="0">
              <a:lnSpc>
                <a:spcPct val="125000"/>
              </a:lnSpc>
              <a:buClr>
                <a:schemeClr val="bg1"/>
              </a:buClr>
              <a:buFont typeface="Courier New" panose="020B0604020202020204" pitchFamily="34" charset="0"/>
              <a:buChar char="o"/>
            </a:pPr>
            <a:endParaRPr lang="en-US" sz="1000" dirty="0">
              <a:solidFill>
                <a:schemeClr val="bg1"/>
              </a:solidFill>
              <a:latin typeface="Gotham Book" pitchFamily="2" charset="0"/>
              <a:ea typeface="+mn-ea"/>
              <a:cs typeface="Gotham Book" pitchFamily="2" charset="0"/>
            </a:endParaRPr>
          </a:p>
        </p:txBody>
      </p:sp>
      <p:pic>
        <p:nvPicPr>
          <p:cNvPr id="24" name="Shape-1"/>
          <p:cNvPicPr/>
          <p:nvPr/>
        </p:nvPicPr>
        <p:blipFill rotWithShape="1">
          <a:blip r:embed="rId11"/>
          <a:stretch>
            <a:fillRect/>
          </a:stretch>
        </p:blipFill>
        <p:spPr>
          <a:xfrm>
            <a:off x="514066" y="3042383"/>
            <a:ext cx="6679908" cy="1492382"/>
          </a:xfrm>
          <a:prstGeom prst="rect">
            <a:avLst/>
          </a:prstGeom>
        </p:spPr>
      </p:pic>
      <p:pic>
        <p:nvPicPr>
          <p:cNvPr id="26" name="Shape-1"/>
          <p:cNvPicPr/>
          <p:nvPr/>
        </p:nvPicPr>
        <p:blipFill rotWithShape="1">
          <a:blip r:embed="rId12"/>
          <a:stretch>
            <a:fillRect/>
          </a:stretch>
        </p:blipFill>
        <p:spPr>
          <a:xfrm>
            <a:off x="464233" y="3035662"/>
            <a:ext cx="1933575" cy="1495425"/>
          </a:xfrm>
          <a:prstGeom prst="rect">
            <a:avLst/>
          </a:prstGeom>
        </p:spPr>
      </p:pic>
      <p:sp>
        <p:nvSpPr>
          <p:cNvPr id="28" name="Body text copy copy 21"/>
          <p:cNvSpPr/>
          <p:nvPr/>
        </p:nvSpPr>
        <p:spPr>
          <a:xfrm>
            <a:off x="4502877" y="3374450"/>
            <a:ext cx="2545907" cy="1143000"/>
          </a:xfrm>
          <a:prstGeom prst="rect">
            <a:avLst/>
          </a:prstGeom>
        </p:spPr>
        <p:txBody>
          <a:bodyPr spcFirstLastPara="0" lIns="95250" tIns="95250" rIns="95250" bIns="0" anchor="t"/>
          <a:lstStyle/>
          <a:p>
            <a:pPr algn="l" hangingPunct="0">
              <a:lnSpc>
                <a:spcPct val="133333"/>
              </a:lnSpc>
            </a:pPr>
            <a:r>
              <a:rPr sz="900" dirty="0">
                <a:solidFill>
                  <a:srgbClr val="00468B"/>
                </a:solidFill>
                <a:latin typeface="Gotham Medium"/>
                <a:cs typeface="Gotham Medium" pitchFamily="2" charset="0"/>
              </a:rPr>
              <a:t>Duration:</a:t>
            </a:r>
            <a:r>
              <a:rPr sz="900" dirty="0">
                <a:solidFill>
                  <a:srgbClr val="00468B"/>
                </a:solidFill>
                <a:latin typeface="Gotham Book"/>
                <a:cs typeface="Gotham Medium" pitchFamily="2" charset="0"/>
              </a:rPr>
              <a:t> </a:t>
            </a:r>
            <a:r>
              <a:rPr lang="en-US" sz="900" dirty="0">
                <a:solidFill>
                  <a:srgbClr val="00468B"/>
                </a:solidFill>
                <a:latin typeface="Gotham Book"/>
                <a:cs typeface="Gotham Book" pitchFamily="2" charset="0"/>
              </a:rPr>
              <a:t>2018-2023</a:t>
            </a:r>
            <a:endParaRPr sz="900" dirty="0">
              <a:solidFill>
                <a:srgbClr val="00468B"/>
              </a:solidFill>
              <a:latin typeface="Gotham Book"/>
              <a:cs typeface="Gotham Book" pitchFamily="2" charset="0"/>
            </a:endParaRPr>
          </a:p>
          <a:p>
            <a:pPr hangingPunct="0">
              <a:lnSpc>
                <a:spcPct val="133333"/>
              </a:lnSpc>
            </a:pPr>
            <a:r>
              <a:rPr lang="en-US" sz="900" dirty="0">
                <a:solidFill>
                  <a:srgbClr val="00468B"/>
                </a:solidFill>
                <a:latin typeface="Gotham Medium"/>
                <a:cs typeface="Gotham Medium" pitchFamily="2" charset="0"/>
              </a:rPr>
              <a:t>Implementing Partners</a:t>
            </a:r>
            <a:r>
              <a:rPr sz="900" dirty="0">
                <a:solidFill>
                  <a:srgbClr val="00468B"/>
                </a:solidFill>
                <a:latin typeface="Gotham Medium"/>
                <a:cs typeface="Gotham Medium" pitchFamily="2" charset="0"/>
              </a:rPr>
              <a:t>:</a:t>
            </a:r>
            <a:r>
              <a:rPr lang="en-US" sz="900" dirty="0">
                <a:solidFill>
                  <a:srgbClr val="00468B"/>
                </a:solidFill>
                <a:latin typeface="Gotham Medium"/>
                <a:cs typeface="Gotham Medium" pitchFamily="2" charset="0"/>
              </a:rPr>
              <a:t> </a:t>
            </a:r>
            <a:r>
              <a:rPr lang="en-US" sz="900" dirty="0">
                <a:solidFill>
                  <a:srgbClr val="00468B"/>
                </a:solidFill>
                <a:latin typeface="Gotham Book"/>
                <a:cs typeface="Gotham Medium" pitchFamily="2" charset="0"/>
              </a:rPr>
              <a:t>Farmers’ </a:t>
            </a:r>
          </a:p>
          <a:p>
            <a:pPr>
              <a:lnSpc>
                <a:spcPct val="133333"/>
              </a:lnSpc>
            </a:pPr>
            <a:r>
              <a:rPr lang="en-US" sz="900" dirty="0">
                <a:solidFill>
                  <a:srgbClr val="00468B"/>
                </a:solidFill>
                <a:latin typeface="Gotham Book"/>
                <a:cs typeface="Gotham Medium" pitchFamily="2" charset="0"/>
              </a:rPr>
              <a:t>cooperatives and associations, </a:t>
            </a:r>
          </a:p>
          <a:p>
            <a:pPr>
              <a:lnSpc>
                <a:spcPct val="133333"/>
              </a:lnSpc>
            </a:pPr>
            <a:r>
              <a:rPr lang="en-US" sz="900" dirty="0">
                <a:solidFill>
                  <a:srgbClr val="00468B"/>
                </a:solidFill>
                <a:latin typeface="Gotham Book"/>
                <a:cs typeface="Gotham Medium" pitchFamily="2" charset="0"/>
              </a:rPr>
              <a:t>government agencies, NGOs, and private enterprises</a:t>
            </a:r>
            <a:endParaRPr lang="en-US" sz="900" dirty="0">
              <a:solidFill>
                <a:srgbClr val="00468B"/>
              </a:solidFill>
              <a:latin typeface="Gotham Book"/>
              <a:cs typeface="Gotham Book" pitchFamily="2" charset="0"/>
            </a:endParaRPr>
          </a:p>
        </p:txBody>
      </p:sp>
      <p:sp>
        <p:nvSpPr>
          <p:cNvPr id="29" name="Body text copy copy 22"/>
          <p:cNvSpPr/>
          <p:nvPr/>
        </p:nvSpPr>
        <p:spPr>
          <a:xfrm>
            <a:off x="2331998" y="2979189"/>
            <a:ext cx="4736417" cy="504825"/>
          </a:xfrm>
          <a:prstGeom prst="rect">
            <a:avLst/>
          </a:prstGeom>
        </p:spPr>
        <p:txBody>
          <a:bodyPr spcFirstLastPara="0" lIns="95250" tIns="95250" rIns="95250" bIns="0" anchor="t"/>
          <a:lstStyle/>
          <a:p>
            <a:pPr algn="ctr" hangingPunct="0">
              <a:lnSpc>
                <a:spcPct val="125000"/>
              </a:lnSpc>
            </a:pPr>
            <a:r>
              <a:rPr sz="1650" dirty="0">
                <a:solidFill>
                  <a:srgbClr val="00468B"/>
                </a:solidFill>
                <a:latin typeface="Gotham Medium" pitchFamily="2" charset="0"/>
                <a:ea typeface="+mn-ea"/>
                <a:cs typeface="Gotham Medium" pitchFamily="2" charset="0"/>
              </a:rPr>
              <a:t>QUICK FACTS</a:t>
            </a:r>
          </a:p>
        </p:txBody>
      </p:sp>
      <p:pic>
        <p:nvPicPr>
          <p:cNvPr id="30" name="Food-335"/>
          <p:cNvPicPr/>
          <p:nvPr/>
        </p:nvPicPr>
        <p:blipFill rotWithShape="1">
          <a:blip r:embed="rId13"/>
          <a:stretch>
            <a:fillRect/>
          </a:stretch>
        </p:blipFill>
        <p:spPr>
          <a:xfrm>
            <a:off x="1028755" y="5067300"/>
            <a:ext cx="352934" cy="399474"/>
          </a:xfrm>
          <a:prstGeom prst="rect">
            <a:avLst/>
          </a:prstGeom>
        </p:spPr>
      </p:pic>
      <p:pic>
        <p:nvPicPr>
          <p:cNvPr id="31" name="Animal_O29"/>
          <p:cNvPicPr/>
          <p:nvPr/>
        </p:nvPicPr>
        <p:blipFill rotWithShape="1">
          <a:blip r:embed="rId14"/>
          <a:stretch>
            <a:fillRect/>
          </a:stretch>
        </p:blipFill>
        <p:spPr>
          <a:xfrm>
            <a:off x="2739007" y="5077103"/>
            <a:ext cx="423293" cy="361662"/>
          </a:xfrm>
          <a:prstGeom prst="rect">
            <a:avLst/>
          </a:prstGeom>
        </p:spPr>
      </p:pic>
      <p:pic>
        <p:nvPicPr>
          <p:cNvPr id="32" name="money bag dollar outline"/>
          <p:cNvPicPr/>
          <p:nvPr/>
        </p:nvPicPr>
        <p:blipFill rotWithShape="1">
          <a:blip r:embed="rId15"/>
          <a:stretch>
            <a:fillRect/>
          </a:stretch>
        </p:blipFill>
        <p:spPr>
          <a:xfrm>
            <a:off x="4294344" y="5094148"/>
            <a:ext cx="401777" cy="401777"/>
          </a:xfrm>
          <a:prstGeom prst="rect">
            <a:avLst/>
          </a:prstGeom>
        </p:spPr>
      </p:pic>
      <p:pic>
        <p:nvPicPr>
          <p:cNvPr id="33" name="Animal_O12"/>
          <p:cNvPicPr/>
          <p:nvPr/>
        </p:nvPicPr>
        <p:blipFill rotWithShape="1">
          <a:blip r:embed="rId16"/>
          <a:stretch>
            <a:fillRect/>
          </a:stretch>
        </p:blipFill>
        <p:spPr>
          <a:xfrm>
            <a:off x="2616804" y="5229225"/>
            <a:ext cx="222018" cy="219075"/>
          </a:xfrm>
          <a:prstGeom prst="rect">
            <a:avLst/>
          </a:prstGeom>
        </p:spPr>
      </p:pic>
      <p:pic>
        <p:nvPicPr>
          <p:cNvPr id="34" name="menu 9 morph outline copy 2"/>
          <p:cNvPicPr/>
          <p:nvPr/>
        </p:nvPicPr>
        <p:blipFill rotWithShape="1">
          <a:blip r:embed="rId7"/>
          <a:stretch>
            <a:fillRect/>
          </a:stretch>
        </p:blipFill>
        <p:spPr>
          <a:xfrm rot="-5400000">
            <a:off x="6243587" y="4877038"/>
            <a:ext cx="258325" cy="314998"/>
          </a:xfrm>
          <a:prstGeom prst="rect">
            <a:avLst/>
          </a:prstGeom>
        </p:spPr>
      </p:pic>
      <p:pic>
        <p:nvPicPr>
          <p:cNvPr id="35" name="menu 9 morph outline"/>
          <p:cNvPicPr/>
          <p:nvPr/>
        </p:nvPicPr>
        <p:blipFill rotWithShape="1">
          <a:blip r:embed="rId17"/>
          <a:stretch>
            <a:fillRect/>
          </a:stretch>
        </p:blipFill>
        <p:spPr>
          <a:xfrm rot="-14246185">
            <a:off x="6377673" y="5012943"/>
            <a:ext cx="165355" cy="165355"/>
          </a:xfrm>
          <a:prstGeom prst="rect">
            <a:avLst/>
          </a:prstGeom>
        </p:spPr>
      </p:pic>
      <p:pic>
        <p:nvPicPr>
          <p:cNvPr id="36" name="menu 9 morph outline copy 1"/>
          <p:cNvPicPr/>
          <p:nvPr/>
        </p:nvPicPr>
        <p:blipFill rotWithShape="1">
          <a:blip r:embed="rId17"/>
          <a:stretch>
            <a:fillRect/>
          </a:stretch>
        </p:blipFill>
        <p:spPr>
          <a:xfrm rot="-18306194">
            <a:off x="6188981" y="5013947"/>
            <a:ext cx="165355" cy="165355"/>
          </a:xfrm>
          <a:prstGeom prst="rect">
            <a:avLst/>
          </a:prstGeom>
        </p:spPr>
      </p:pic>
      <p:pic>
        <p:nvPicPr>
          <p:cNvPr id="37" name="money bag dollar outline copy 1"/>
          <p:cNvPicPr/>
          <p:nvPr/>
        </p:nvPicPr>
        <p:blipFill rotWithShape="1">
          <a:blip r:embed="rId15"/>
          <a:stretch>
            <a:fillRect/>
          </a:stretch>
        </p:blipFill>
        <p:spPr>
          <a:xfrm>
            <a:off x="6162442" y="5103673"/>
            <a:ext cx="401777" cy="401777"/>
          </a:xfrm>
          <a:prstGeom prst="rect">
            <a:avLst/>
          </a:prstGeom>
        </p:spPr>
      </p:pic>
      <p:sp>
        <p:nvSpPr>
          <p:cNvPr id="38" name="Body text copy copy 23"/>
          <p:cNvSpPr/>
          <p:nvPr/>
        </p:nvSpPr>
        <p:spPr>
          <a:xfrm>
            <a:off x="2515012" y="3374450"/>
            <a:ext cx="2375425" cy="1200150"/>
          </a:xfrm>
          <a:prstGeom prst="rect">
            <a:avLst/>
          </a:prstGeom>
        </p:spPr>
        <p:txBody>
          <a:bodyPr spcFirstLastPara="0" lIns="95250" tIns="95250" rIns="95250" bIns="0" anchor="t"/>
          <a:lstStyle/>
          <a:p>
            <a:pPr hangingPunct="0">
              <a:lnSpc>
                <a:spcPct val="133333"/>
              </a:lnSpc>
            </a:pPr>
            <a:r>
              <a:rPr sz="900" dirty="0">
                <a:solidFill>
                  <a:srgbClr val="00468B"/>
                </a:solidFill>
                <a:latin typeface="Gotham Medium"/>
                <a:cs typeface="Gotham Medium" pitchFamily="2" charset="0"/>
              </a:rPr>
              <a:t>Project Location:</a:t>
            </a:r>
            <a:r>
              <a:rPr sz="900" dirty="0">
                <a:solidFill>
                  <a:srgbClr val="00468B"/>
                </a:solidFill>
                <a:latin typeface="Gotham Book"/>
                <a:cs typeface="Gotham Medium" pitchFamily="2" charset="0"/>
              </a:rPr>
              <a:t> </a:t>
            </a:r>
            <a:r>
              <a:rPr lang="en-US" sz="900" dirty="0">
                <a:solidFill>
                  <a:srgbClr val="00468B"/>
                </a:solidFill>
                <a:latin typeface="Gotham Book"/>
                <a:cs typeface="Gotham Book" pitchFamily="2" charset="0"/>
              </a:rPr>
              <a:t>Nepal </a:t>
            </a:r>
            <a:endParaRPr sz="900" dirty="0">
              <a:solidFill>
                <a:srgbClr val="00468B"/>
              </a:solidFill>
              <a:latin typeface="Gotham Book" pitchFamily="2" charset="0"/>
              <a:cs typeface="Gotham Book" pitchFamily="2" charset="0"/>
            </a:endParaRPr>
          </a:p>
          <a:p>
            <a:pPr algn="l" hangingPunct="0">
              <a:lnSpc>
                <a:spcPct val="133333"/>
              </a:lnSpc>
            </a:pPr>
            <a:r>
              <a:rPr sz="900" dirty="0">
                <a:solidFill>
                  <a:srgbClr val="00468B"/>
                </a:solidFill>
                <a:latin typeface="Gotham Medium"/>
                <a:cs typeface="Gotham Medium" pitchFamily="2" charset="0"/>
              </a:rPr>
              <a:t>Project Type:</a:t>
            </a:r>
            <a:r>
              <a:rPr sz="900" dirty="0">
                <a:solidFill>
                  <a:srgbClr val="00468B"/>
                </a:solidFill>
                <a:latin typeface="Gotham Book"/>
                <a:cs typeface="Gotham Medium" pitchFamily="2" charset="0"/>
              </a:rPr>
              <a:t> </a:t>
            </a:r>
            <a:r>
              <a:rPr lang="en-US" sz="900" dirty="0">
                <a:solidFill>
                  <a:srgbClr val="00468B"/>
                </a:solidFill>
                <a:latin typeface="Gotham Book"/>
                <a:cs typeface="Gotham Book" pitchFamily="2" charset="0"/>
              </a:rPr>
              <a:t>Agriculture</a:t>
            </a:r>
            <a:endParaRPr sz="900" dirty="0">
              <a:solidFill>
                <a:srgbClr val="00468B"/>
              </a:solidFill>
              <a:latin typeface="Gotham Book"/>
              <a:cs typeface="Gotham Book" pitchFamily="2" charset="0"/>
            </a:endParaRPr>
          </a:p>
          <a:p>
            <a:pPr algn="l" hangingPunct="0">
              <a:lnSpc>
                <a:spcPct val="133333"/>
              </a:lnSpc>
            </a:pPr>
            <a:r>
              <a:rPr sz="900" dirty="0">
                <a:solidFill>
                  <a:srgbClr val="00468B"/>
                </a:solidFill>
                <a:latin typeface="Gotham Medium"/>
                <a:cs typeface="Gotham Medium" pitchFamily="2" charset="0"/>
              </a:rPr>
              <a:t>Donor:</a:t>
            </a:r>
            <a:r>
              <a:rPr lang="en-US" sz="900" dirty="0">
                <a:solidFill>
                  <a:srgbClr val="00468B"/>
                </a:solidFill>
                <a:latin typeface="Gotham Book"/>
                <a:cs typeface="Gotham Medium" pitchFamily="2" charset="0"/>
              </a:rPr>
              <a:t> </a:t>
            </a:r>
            <a:r>
              <a:rPr lang="en-US" sz="900" dirty="0">
                <a:solidFill>
                  <a:srgbClr val="00468B"/>
                </a:solidFill>
                <a:latin typeface="Gotham Book"/>
                <a:cs typeface="Gotham Book" pitchFamily="2" charset="0"/>
              </a:rPr>
              <a:t>USAID</a:t>
            </a:r>
            <a:endParaRPr sz="900" dirty="0">
              <a:solidFill>
                <a:srgbClr val="00468B"/>
              </a:solidFill>
              <a:latin typeface="Gotham Book"/>
              <a:cs typeface="Gotham Book" pitchFamily="2" charset="0"/>
            </a:endParaRPr>
          </a:p>
          <a:p>
            <a:pPr algn="l" hangingPunct="0">
              <a:lnSpc>
                <a:spcPct val="133333"/>
              </a:lnSpc>
            </a:pPr>
            <a:r>
              <a:rPr sz="900" dirty="0">
                <a:solidFill>
                  <a:srgbClr val="00468B"/>
                </a:solidFill>
                <a:latin typeface="Gotham Medium"/>
                <a:cs typeface="Gotham Medium" pitchFamily="2" charset="0"/>
              </a:rPr>
              <a:t>No. of Participants:</a:t>
            </a:r>
            <a:r>
              <a:rPr lang="en-US" sz="900" dirty="0">
                <a:solidFill>
                  <a:srgbClr val="00468B"/>
                </a:solidFill>
                <a:latin typeface="Gotham Book"/>
                <a:cs typeface="Gotham Medium" pitchFamily="2" charset="0"/>
              </a:rPr>
              <a:t> 12,873</a:t>
            </a:r>
            <a:endParaRPr sz="900" dirty="0">
              <a:solidFill>
                <a:srgbClr val="00468B"/>
              </a:solidFill>
              <a:highlight>
                <a:srgbClr val="FFFF00"/>
              </a:highlight>
              <a:latin typeface="Gotham Book"/>
              <a:cs typeface="Gotham Book" pitchFamily="2" charset="0"/>
            </a:endParaRPr>
          </a:p>
          <a:p>
            <a:pPr algn="l" hangingPunct="0">
              <a:lnSpc>
                <a:spcPct val="133333"/>
              </a:lnSpc>
            </a:pPr>
            <a:r>
              <a:rPr sz="900" dirty="0">
                <a:solidFill>
                  <a:srgbClr val="00468B"/>
                </a:solidFill>
                <a:latin typeface="Gotham Medium"/>
                <a:cs typeface="Gotham Medium" pitchFamily="2" charset="0"/>
              </a:rPr>
              <a:t>Value Chains:</a:t>
            </a:r>
            <a:r>
              <a:rPr sz="900" dirty="0">
                <a:solidFill>
                  <a:srgbClr val="00468B"/>
                </a:solidFill>
                <a:latin typeface="Gotham Book"/>
                <a:cs typeface="Gotham Medium" pitchFamily="2" charset="0"/>
              </a:rPr>
              <a:t> </a:t>
            </a:r>
            <a:r>
              <a:rPr lang="en-US" sz="900" dirty="0">
                <a:solidFill>
                  <a:srgbClr val="00468B"/>
                </a:solidFill>
                <a:latin typeface="Gotham Book"/>
                <a:cs typeface="Gotham Book" pitchFamily="2" charset="0"/>
              </a:rPr>
              <a:t>Crops &amp; livestock</a:t>
            </a:r>
            <a:endParaRPr sz="900" dirty="0">
              <a:solidFill>
                <a:srgbClr val="00468B"/>
              </a:solidFill>
              <a:latin typeface="Gotham Book" pitchFamily="2" charset="0"/>
              <a:cs typeface="Gotham Book" pitchFamily="2" charset="0"/>
            </a:endParaRPr>
          </a:p>
        </p:txBody>
      </p:sp>
      <p:pic>
        <p:nvPicPr>
          <p:cNvPr id="39" name="Vertical_RGB_294_White"/>
          <p:cNvPicPr/>
          <p:nvPr/>
        </p:nvPicPr>
        <p:blipFill rotWithShape="1">
          <a:blip r:embed="rId18"/>
          <a:stretch>
            <a:fillRect/>
          </a:stretch>
        </p:blipFill>
        <p:spPr>
          <a:xfrm>
            <a:off x="-92311" y="-168855"/>
            <a:ext cx="1262590" cy="1080098"/>
          </a:xfrm>
          <a:prstGeom prst="rect">
            <a:avLst/>
          </a:prstGeom>
        </p:spPr>
      </p:pic>
      <p:pic>
        <p:nvPicPr>
          <p:cNvPr id="42" name="menu 9 morph outline copy 5"/>
          <p:cNvPicPr/>
          <p:nvPr/>
        </p:nvPicPr>
        <p:blipFill rotWithShape="1">
          <a:blip r:embed="rId19"/>
          <a:stretch>
            <a:fillRect/>
          </a:stretch>
        </p:blipFill>
        <p:spPr>
          <a:xfrm rot="-8100000">
            <a:off x="4243628" y="4985786"/>
            <a:ext cx="255732" cy="193763"/>
          </a:xfrm>
          <a:prstGeom prst="rect">
            <a:avLst/>
          </a:prstGeom>
        </p:spPr>
      </p:pic>
      <p:pic>
        <p:nvPicPr>
          <p:cNvPr id="43" name="menu 9 morph outline copy 6"/>
          <p:cNvPicPr/>
          <p:nvPr/>
        </p:nvPicPr>
        <p:blipFill rotWithShape="1">
          <a:blip r:embed="rId19"/>
          <a:stretch>
            <a:fillRect/>
          </a:stretch>
        </p:blipFill>
        <p:spPr>
          <a:xfrm rot="-3121925">
            <a:off x="4491278" y="4981575"/>
            <a:ext cx="255732" cy="193763"/>
          </a:xfrm>
          <a:prstGeom prst="rect">
            <a:avLst/>
          </a:prstGeom>
        </p:spPr>
      </p:pic>
      <p:pic>
        <p:nvPicPr>
          <p:cNvPr id="44" name="CRS Logo Pos RGB"/>
          <p:cNvPicPr/>
          <p:nvPr/>
        </p:nvPicPr>
        <p:blipFill rotWithShape="1">
          <a:blip r:embed="rId20"/>
          <a:srcRect b="14802"/>
          <a:stretch/>
        </p:blipFill>
        <p:spPr>
          <a:xfrm>
            <a:off x="5954959" y="9132195"/>
            <a:ext cx="931338" cy="518366"/>
          </a:xfrm>
          <a:prstGeom prst="rect">
            <a:avLst/>
          </a:prstGeom>
        </p:spPr>
      </p:pic>
      <p:pic>
        <p:nvPicPr>
          <p:cNvPr id="45" name="Shape-1">
            <a:extLst>
              <a:ext uri="{FF2B5EF4-FFF2-40B4-BE49-F238E27FC236}">
                <a16:creationId xmlns:a16="http://schemas.microsoft.com/office/drawing/2014/main" id="{131D7B64-3541-9EC6-3DED-51ADE2AD84B2}"/>
              </a:ext>
            </a:extLst>
          </p:cNvPr>
          <p:cNvPicPr/>
          <p:nvPr/>
        </p:nvPicPr>
        <p:blipFill rotWithShape="1">
          <a:blip r:embed="rId9"/>
          <a:stretch>
            <a:fillRect/>
          </a:stretch>
        </p:blipFill>
        <p:spPr>
          <a:xfrm rot="10800000">
            <a:off x="432951" y="2569936"/>
            <a:ext cx="6733313" cy="483482"/>
          </a:xfrm>
          <a:prstGeom prst="rect">
            <a:avLst/>
          </a:prstGeom>
        </p:spPr>
      </p:pic>
      <p:sp>
        <p:nvSpPr>
          <p:cNvPr id="16" name="Body text copy copy 14"/>
          <p:cNvSpPr/>
          <p:nvPr/>
        </p:nvSpPr>
        <p:spPr>
          <a:xfrm>
            <a:off x="625030" y="2572203"/>
            <a:ext cx="6416110" cy="1391075"/>
          </a:xfrm>
          <a:prstGeom prst="rect">
            <a:avLst/>
          </a:prstGeom>
        </p:spPr>
        <p:txBody>
          <a:bodyPr spcFirstLastPara="0" lIns="95250" tIns="95250" rIns="95250" bIns="0" anchor="t"/>
          <a:lstStyle/>
          <a:p>
            <a:r>
              <a:rPr lang="en-US" sz="2000" dirty="0">
                <a:solidFill>
                  <a:srgbClr val="FFFFFF"/>
                </a:solidFill>
                <a:latin typeface="Gotham Medium"/>
              </a:rPr>
              <a:t>Farmer-to-Farmer (F2F) in Nepal: 2023-2028</a:t>
            </a:r>
            <a:endParaRPr lang="en-US" sz="2400" dirty="0">
              <a:ea typeface="Calibri"/>
              <a:cs typeface="Calibri"/>
            </a:endParaRPr>
          </a:p>
        </p:txBody>
      </p:sp>
      <p:pic>
        <p:nvPicPr>
          <p:cNvPr id="50" name="Picture 50" descr="A grey background with green text&#10;&#10;Description automatically generated">
            <a:extLst>
              <a:ext uri="{FF2B5EF4-FFF2-40B4-BE49-F238E27FC236}">
                <a16:creationId xmlns:a16="http://schemas.microsoft.com/office/drawing/2014/main" id="{E6DC21F0-80C6-100E-CDEE-76925710C273}"/>
              </a:ext>
            </a:extLst>
          </p:cNvPr>
          <p:cNvPicPr>
            <a:picLocks noChangeAspect="1"/>
          </p:cNvPicPr>
          <p:nvPr/>
        </p:nvPicPr>
        <p:blipFill>
          <a:blip r:embed="rId21"/>
          <a:stretch>
            <a:fillRect/>
          </a:stretch>
        </p:blipFill>
        <p:spPr>
          <a:xfrm>
            <a:off x="6218949" y="-354785"/>
            <a:ext cx="2462871" cy="937576"/>
          </a:xfrm>
          <a:prstGeom prst="rect">
            <a:avLst/>
          </a:prstGeom>
        </p:spPr>
      </p:pic>
      <p:pic>
        <p:nvPicPr>
          <p:cNvPr id="40" name="Picture 39" descr="A map of nepal with different colored areas&#10;&#10;Description automatically generated">
            <a:extLst>
              <a:ext uri="{FF2B5EF4-FFF2-40B4-BE49-F238E27FC236}">
                <a16:creationId xmlns:a16="http://schemas.microsoft.com/office/drawing/2014/main" id="{BCD94C09-2B5B-B5D5-C69D-971C5E4440E0}"/>
              </a:ext>
            </a:extLst>
          </p:cNvPr>
          <p:cNvPicPr>
            <a:picLocks noChangeAspect="1"/>
          </p:cNvPicPr>
          <p:nvPr/>
        </p:nvPicPr>
        <p:blipFill>
          <a:blip r:embed="rId22"/>
          <a:stretch>
            <a:fillRect/>
          </a:stretch>
        </p:blipFill>
        <p:spPr>
          <a:xfrm>
            <a:off x="545555" y="2883787"/>
            <a:ext cx="1695522" cy="169545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Untitled"/>
        <p:cNvGrpSpPr/>
        <p:nvPr/>
      </p:nvGrpSpPr>
      <p:grpSpPr>
        <a:xfrm>
          <a:off x="0" y="0"/>
          <a:ext cx="0" cy="0"/>
          <a:chOff x="0" y="0"/>
          <a:chExt cx="0" cy="0"/>
        </a:xfrm>
      </p:grpSpPr>
      <p:sp>
        <p:nvSpPr>
          <p:cNvPr id="2" name="Body text copy copy 24"/>
          <p:cNvSpPr/>
          <p:nvPr/>
        </p:nvSpPr>
        <p:spPr>
          <a:xfrm>
            <a:off x="376575" y="6172199"/>
            <a:ext cx="3206577" cy="2807823"/>
          </a:xfrm>
          <a:prstGeom prst="rect">
            <a:avLst/>
          </a:prstGeom>
        </p:spPr>
        <p:txBody>
          <a:bodyPr spcFirstLastPara="0" lIns="95250" tIns="95250" rIns="95250" bIns="0" anchor="t"/>
          <a:lstStyle/>
          <a:p>
            <a:r>
              <a:rPr lang="en-US" sz="900" dirty="0">
                <a:solidFill>
                  <a:srgbClr val="00468B"/>
                </a:solidFill>
                <a:effectLst/>
                <a:latin typeface="Gotham Book" pitchFamily="2" charset="0"/>
                <a:cs typeface="Gotham Book" pitchFamily="2" charset="0"/>
              </a:rPr>
              <a:t>In consultation with the Government of Nepal and USAID, the CRS-led F2F program provided technical support to the crop (</a:t>
            </a:r>
            <a:r>
              <a:rPr lang="en-US" sz="900" dirty="0">
                <a:solidFill>
                  <a:srgbClr val="00468B"/>
                </a:solidFill>
                <a:latin typeface="Gotham Book" pitchFamily="2" charset="0"/>
                <a:cs typeface="Gotham Book" pitchFamily="2" charset="0"/>
              </a:rPr>
              <a:t>v</a:t>
            </a:r>
            <a:r>
              <a:rPr lang="en-US" sz="900" dirty="0">
                <a:solidFill>
                  <a:srgbClr val="00468B"/>
                </a:solidFill>
                <a:effectLst/>
                <a:latin typeface="Gotham Book" pitchFamily="2" charset="0"/>
                <a:cs typeface="Gotham Book" pitchFamily="2" charset="0"/>
              </a:rPr>
              <a:t>egetables, maize, oranges, coffee, and apples) and livestock (dairy and goat) sub-sectors. As a demand-driven program, F2F volunteer assignments were based on the specific needs of each host organization. Their goal </a:t>
            </a:r>
            <a:r>
              <a:rPr lang="en-US" sz="900" dirty="0">
                <a:solidFill>
                  <a:srgbClr val="00468B"/>
                </a:solidFill>
                <a:latin typeface="Gotham Book" pitchFamily="2" charset="0"/>
                <a:cs typeface="Gotham Book" pitchFamily="2" charset="0"/>
              </a:rPr>
              <a:t>was</a:t>
            </a:r>
            <a:r>
              <a:rPr lang="en-US" sz="900" dirty="0">
                <a:solidFill>
                  <a:srgbClr val="00468B"/>
                </a:solidFill>
                <a:effectLst/>
                <a:latin typeface="Gotham Book" pitchFamily="2" charset="0"/>
                <a:cs typeface="Gotham Book" pitchFamily="2" charset="0"/>
              </a:rPr>
              <a:t> to improve education, research, and extension capabilities, productivity, access to markets and credit, product processing and value addition, nutritional security and the organizational development of host partners and project participants. </a:t>
            </a:r>
          </a:p>
          <a:p>
            <a:endParaRPr lang="en-US" sz="900" dirty="0">
              <a:solidFill>
                <a:srgbClr val="00468B"/>
              </a:solidFill>
              <a:latin typeface="Gotham Book" pitchFamily="2" charset="0"/>
              <a:cs typeface="Gotham Book" pitchFamily="2" charset="0"/>
            </a:endParaRPr>
          </a:p>
          <a:p>
            <a:r>
              <a:rPr lang="en-US" sz="900" dirty="0">
                <a:solidFill>
                  <a:srgbClr val="00468B"/>
                </a:solidFill>
                <a:effectLst/>
                <a:latin typeface="Gotham Book" pitchFamily="2" charset="0"/>
                <a:cs typeface="Gotham Book" pitchFamily="2" charset="0"/>
              </a:rPr>
              <a:t>When the COVID-19 pandemic started, US volunteers who were unable to travel provided remote support to local volunteers who directly supported the host partners.</a:t>
            </a:r>
          </a:p>
          <a:p>
            <a:pPr algn="l" hangingPunct="0">
              <a:lnSpc>
                <a:spcPct val="116667"/>
              </a:lnSpc>
            </a:pPr>
            <a:endParaRPr sz="900" dirty="0">
              <a:solidFill>
                <a:srgbClr val="00468B"/>
              </a:solidFill>
              <a:latin typeface="Gotham Book" pitchFamily="2" charset="0"/>
              <a:cs typeface="Gotham Book" pitchFamily="2" charset="0"/>
            </a:endParaRPr>
          </a:p>
        </p:txBody>
      </p:sp>
      <p:sp>
        <p:nvSpPr>
          <p:cNvPr id="20" name="Body text copy copy 15"/>
          <p:cNvSpPr/>
          <p:nvPr/>
        </p:nvSpPr>
        <p:spPr>
          <a:xfrm>
            <a:off x="350606" y="4000500"/>
            <a:ext cx="3249495" cy="1628775"/>
          </a:xfrm>
          <a:prstGeom prst="rect">
            <a:avLst/>
          </a:prstGeom>
        </p:spPr>
        <p:txBody>
          <a:bodyPr spcFirstLastPara="0" lIns="95250" tIns="95250" rIns="95250" bIns="0" anchor="t"/>
          <a:lstStyle/>
          <a:p>
            <a:pPr marL="171450" indent="-171450" algn="l" hangingPunct="0">
              <a:lnSpc>
                <a:spcPct val="116667"/>
              </a:lnSpc>
              <a:buClr>
                <a:srgbClr val="00468B"/>
              </a:buClr>
              <a:buFont typeface="Arial" panose="020B0604020202020204" pitchFamily="34" charset="0"/>
              <a:buChar char="•"/>
            </a:pPr>
            <a:r>
              <a:rPr lang="en-US" sz="900" dirty="0">
                <a:solidFill>
                  <a:srgbClr val="00468B"/>
                </a:solidFill>
                <a:latin typeface="Gotham Book" pitchFamily="2" charset="0"/>
                <a:cs typeface="Gotham Book" pitchFamily="2" charset="0"/>
              </a:rPr>
              <a:t>Facilitate economic growth within targeted subsectors to influence entire value chains.</a:t>
            </a:r>
          </a:p>
          <a:p>
            <a:pPr marL="171450" indent="-171450" algn="l" hangingPunct="0">
              <a:lnSpc>
                <a:spcPct val="116667"/>
              </a:lnSpc>
              <a:buClr>
                <a:srgbClr val="00468B"/>
              </a:buClr>
              <a:buFont typeface="Arial" panose="020B0604020202020204" pitchFamily="34" charset="0"/>
              <a:buChar char="•"/>
            </a:pPr>
            <a:endParaRPr lang="en-US" sz="900" dirty="0">
              <a:solidFill>
                <a:srgbClr val="00468B"/>
              </a:solidFill>
              <a:latin typeface="Gotham Book" pitchFamily="2" charset="0"/>
              <a:cs typeface="Gotham Book" pitchFamily="2" charset="0"/>
            </a:endParaRPr>
          </a:p>
          <a:p>
            <a:pPr marL="171450" indent="-171450" algn="l" hangingPunct="0">
              <a:lnSpc>
                <a:spcPct val="116667"/>
              </a:lnSpc>
              <a:buClr>
                <a:srgbClr val="00468B"/>
              </a:buClr>
              <a:buFont typeface="Arial" panose="020B0604020202020204" pitchFamily="34" charset="0"/>
              <a:buChar char="•"/>
            </a:pPr>
            <a:r>
              <a:rPr lang="en-US" sz="900" dirty="0">
                <a:solidFill>
                  <a:srgbClr val="00468C"/>
                </a:solidFill>
                <a:effectLst/>
                <a:latin typeface="Gotham Book" pitchFamily="2" charset="0"/>
                <a:cs typeface="Gotham Book" pitchFamily="2" charset="0"/>
              </a:rPr>
              <a:t>Enhance sub-sector inclusiveness to support the participation of more individuals and communities.</a:t>
            </a:r>
          </a:p>
          <a:p>
            <a:pPr marL="171450" indent="-171450" algn="l" hangingPunct="0">
              <a:lnSpc>
                <a:spcPct val="116667"/>
              </a:lnSpc>
              <a:buFont typeface="Arial" panose="020B0604020202020204" pitchFamily="34" charset="0"/>
              <a:buChar char="•"/>
            </a:pPr>
            <a:endParaRPr sz="900" dirty="0">
              <a:solidFill>
                <a:srgbClr val="00468B"/>
              </a:solidFill>
              <a:latin typeface="Gotham Book" pitchFamily="2" charset="0"/>
              <a:cs typeface="Gotham Book" pitchFamily="2" charset="0"/>
            </a:endParaRPr>
          </a:p>
          <a:p>
            <a:pPr marL="171450" indent="-171450" algn="l" hangingPunct="0">
              <a:lnSpc>
                <a:spcPct val="116667"/>
              </a:lnSpc>
              <a:buClr>
                <a:srgbClr val="00468B"/>
              </a:buClr>
              <a:buFont typeface="Arial" panose="020B0604020202020204" pitchFamily="34" charset="0"/>
              <a:buChar char="•"/>
            </a:pPr>
            <a:r>
              <a:rPr lang="en-US" sz="900" dirty="0">
                <a:solidFill>
                  <a:srgbClr val="00468B"/>
                </a:solidFill>
                <a:latin typeface="Gotham Book" pitchFamily="2" charset="0"/>
                <a:cs typeface="Gotham Book" pitchFamily="2" charset="0"/>
              </a:rPr>
              <a:t>Increase the U.S. public’s understanding of international development issues and programs, and international understanding of the US and US international development programs.</a:t>
            </a:r>
            <a:endParaRPr sz="900" dirty="0">
              <a:solidFill>
                <a:srgbClr val="00468B"/>
              </a:solidFill>
              <a:latin typeface="Gotham Book" pitchFamily="2" charset="0"/>
              <a:cs typeface="Gotham Book" pitchFamily="2" charset="0"/>
            </a:endParaRPr>
          </a:p>
        </p:txBody>
      </p:sp>
      <p:sp>
        <p:nvSpPr>
          <p:cNvPr id="21" name="Body text copy copy 16"/>
          <p:cNvSpPr/>
          <p:nvPr/>
        </p:nvSpPr>
        <p:spPr>
          <a:xfrm>
            <a:off x="378748" y="3609975"/>
            <a:ext cx="3431822"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ea typeface="+mn-ea"/>
                <a:cs typeface="Gotham Medium" pitchFamily="2" charset="0"/>
              </a:rPr>
              <a:t>PROJECT GOALS</a:t>
            </a:r>
          </a:p>
        </p:txBody>
      </p:sp>
      <p:pic>
        <p:nvPicPr>
          <p:cNvPr id="23" name="Line"/>
          <p:cNvPicPr/>
          <p:nvPr/>
        </p:nvPicPr>
        <p:blipFill rotWithShape="1">
          <a:blip r:embed="rId3"/>
          <a:stretch>
            <a:fillRect/>
          </a:stretch>
        </p:blipFill>
        <p:spPr>
          <a:xfrm>
            <a:off x="433725" y="9591675"/>
            <a:ext cx="6762750" cy="190500"/>
          </a:xfrm>
          <a:prstGeom prst="rect">
            <a:avLst/>
          </a:prstGeom>
        </p:spPr>
      </p:pic>
      <p:sp>
        <p:nvSpPr>
          <p:cNvPr id="24" name="Body text copy copy 23"/>
          <p:cNvSpPr/>
          <p:nvPr/>
        </p:nvSpPr>
        <p:spPr>
          <a:xfrm>
            <a:off x="378748" y="5772150"/>
            <a:ext cx="3431822"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ea typeface="+mn-ea"/>
                <a:cs typeface="Gotham Medium" pitchFamily="2" charset="0"/>
              </a:rPr>
              <a:t>F2F IN </a:t>
            </a:r>
            <a:r>
              <a:rPr lang="en-US" sz="1650" dirty="0">
                <a:solidFill>
                  <a:srgbClr val="00468B"/>
                </a:solidFill>
                <a:latin typeface="Gotham Medium" pitchFamily="2" charset="0"/>
                <a:ea typeface="+mn-ea"/>
                <a:cs typeface="Gotham Medium" pitchFamily="2" charset="0"/>
              </a:rPr>
              <a:t>NEPAL</a:t>
            </a:r>
            <a:endParaRPr sz="1650" dirty="0">
              <a:solidFill>
                <a:srgbClr val="00468B"/>
              </a:solidFill>
              <a:latin typeface="Gotham Medium" pitchFamily="2" charset="0"/>
              <a:ea typeface="+mn-ea"/>
              <a:cs typeface="Gotham Medium" pitchFamily="2" charset="0"/>
            </a:endParaRPr>
          </a:p>
        </p:txBody>
      </p:sp>
      <p:pic>
        <p:nvPicPr>
          <p:cNvPr id="25" name="Shape-8"/>
          <p:cNvPicPr/>
          <p:nvPr/>
        </p:nvPicPr>
        <p:blipFill rotWithShape="1">
          <a:blip r:embed="rId4"/>
          <a:stretch>
            <a:fillRect/>
          </a:stretch>
        </p:blipFill>
        <p:spPr>
          <a:xfrm>
            <a:off x="4974152" y="772788"/>
            <a:ext cx="1341593" cy="216169"/>
          </a:xfrm>
          <a:prstGeom prst="rect">
            <a:avLst/>
          </a:prstGeom>
        </p:spPr>
      </p:pic>
      <p:pic>
        <p:nvPicPr>
          <p:cNvPr id="26" name="Shape-8 copy 1"/>
          <p:cNvPicPr/>
          <p:nvPr/>
        </p:nvPicPr>
        <p:blipFill rotWithShape="1">
          <a:blip r:embed="rId5"/>
          <a:stretch>
            <a:fillRect/>
          </a:stretch>
        </p:blipFill>
        <p:spPr>
          <a:xfrm>
            <a:off x="5179171" y="828622"/>
            <a:ext cx="902490" cy="216169"/>
          </a:xfrm>
          <a:prstGeom prst="rect">
            <a:avLst/>
          </a:prstGeom>
        </p:spPr>
      </p:pic>
      <p:sp>
        <p:nvSpPr>
          <p:cNvPr id="27" name="Body text copy copy 25"/>
          <p:cNvSpPr/>
          <p:nvPr/>
        </p:nvSpPr>
        <p:spPr>
          <a:xfrm>
            <a:off x="369223" y="365388"/>
            <a:ext cx="2671560"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ea typeface="+mn-ea"/>
                <a:cs typeface="Gotham Medium" pitchFamily="2" charset="0"/>
              </a:rPr>
              <a:t>KEY ACHIEVEMENTS</a:t>
            </a:r>
          </a:p>
        </p:txBody>
      </p:sp>
      <p:pic>
        <p:nvPicPr>
          <p:cNvPr id="31" name="Shape-1"/>
          <p:cNvPicPr/>
          <p:nvPr/>
        </p:nvPicPr>
        <p:blipFill rotWithShape="1">
          <a:blip r:embed="rId6"/>
          <a:stretch>
            <a:fillRect/>
          </a:stretch>
        </p:blipFill>
        <p:spPr>
          <a:xfrm>
            <a:off x="4191702" y="2721216"/>
            <a:ext cx="359048" cy="507115"/>
          </a:xfrm>
          <a:prstGeom prst="rect">
            <a:avLst/>
          </a:prstGeom>
        </p:spPr>
      </p:pic>
      <p:pic>
        <p:nvPicPr>
          <p:cNvPr id="32" name="image"/>
          <p:cNvPicPr/>
          <p:nvPr/>
        </p:nvPicPr>
        <p:blipFill>
          <a:blip r:embed="rId7">
            <a:extLst>
              <a:ext uri="{28A0092B-C50C-407E-A947-70E740481C1C}">
                <a14:useLocalDpi xmlns:a14="http://schemas.microsoft.com/office/drawing/2010/main" val="0"/>
              </a:ext>
            </a:extLst>
          </a:blip>
          <a:srcRect/>
          <a:stretch/>
        </p:blipFill>
        <p:spPr>
          <a:xfrm>
            <a:off x="4048125" y="3763566"/>
            <a:ext cx="3028950" cy="2019901"/>
          </a:xfrm>
          <a:prstGeom prst="rect">
            <a:avLst/>
          </a:prstGeom>
        </p:spPr>
      </p:pic>
      <p:sp>
        <p:nvSpPr>
          <p:cNvPr id="33" name="Body text copy copy 31"/>
          <p:cNvSpPr/>
          <p:nvPr/>
        </p:nvSpPr>
        <p:spPr>
          <a:xfrm>
            <a:off x="376575" y="9650016"/>
            <a:ext cx="6804975" cy="504825"/>
          </a:xfrm>
          <a:prstGeom prst="rect">
            <a:avLst/>
          </a:prstGeom>
        </p:spPr>
        <p:txBody>
          <a:bodyPr spcFirstLastPara="0" lIns="95250" tIns="95250" rIns="95250" bIns="0" anchor="t"/>
          <a:lstStyle/>
          <a:p>
            <a:pPr algn="l" hangingPunct="0">
              <a:lnSpc>
                <a:spcPct val="125000"/>
              </a:lnSpc>
            </a:pPr>
            <a:r>
              <a:rPr lang="en-US" sz="825" dirty="0">
                <a:solidFill>
                  <a:srgbClr val="00468B"/>
                </a:solidFill>
                <a:latin typeface="Gotham Medium" pitchFamily="2" charset="0"/>
                <a:ea typeface="+mn-ea"/>
                <a:cs typeface="Gotham Medium" pitchFamily="2" charset="0"/>
              </a:rPr>
              <a:t>CONTACT: </a:t>
            </a:r>
            <a:r>
              <a:rPr lang="en-US" sz="825" dirty="0">
                <a:solidFill>
                  <a:srgbClr val="00468B"/>
                </a:solidFill>
                <a:latin typeface="Gotham Medium" pitchFamily="2" charset="0"/>
                <a:cs typeface="Gotham Medium" pitchFamily="2" charset="0"/>
              </a:rPr>
              <a:t>Nirmal </a:t>
            </a:r>
            <a:r>
              <a:rPr lang="en-US" sz="825" dirty="0" err="1">
                <a:solidFill>
                  <a:srgbClr val="00468B"/>
                </a:solidFill>
                <a:latin typeface="Gotham Medium" pitchFamily="2" charset="0"/>
                <a:cs typeface="Gotham Medium" pitchFamily="2" charset="0"/>
              </a:rPr>
              <a:t>Gadal</a:t>
            </a:r>
            <a:r>
              <a:rPr lang="en-US" sz="825" dirty="0">
                <a:solidFill>
                  <a:srgbClr val="00468B"/>
                </a:solidFill>
                <a:latin typeface="Gotham Medium" pitchFamily="2" charset="0"/>
                <a:cs typeface="Gotham Medium" pitchFamily="2" charset="0"/>
              </a:rPr>
              <a:t> (</a:t>
            </a:r>
            <a:r>
              <a:rPr lang="en-US" sz="825" dirty="0" err="1">
                <a:solidFill>
                  <a:srgbClr val="00468B"/>
                </a:solidFill>
                <a:latin typeface="Gotham Medium" pitchFamily="2" charset="0"/>
                <a:cs typeface="Gotham Medium" pitchFamily="2" charset="0"/>
              </a:rPr>
              <a:t>nirmal.gadal@crs.org</a:t>
            </a:r>
            <a:r>
              <a:rPr lang="en-US" sz="825" dirty="0">
                <a:solidFill>
                  <a:srgbClr val="00468B"/>
                </a:solidFill>
                <a:latin typeface="Gotham Medium" pitchFamily="2" charset="0"/>
                <a:cs typeface="Gotham Medium" pitchFamily="2" charset="0"/>
              </a:rPr>
              <a:t>), Nepal F2F Country Director  </a:t>
            </a:r>
          </a:p>
        </p:txBody>
      </p:sp>
      <p:sp>
        <p:nvSpPr>
          <p:cNvPr id="34" name="Body text copy copy 32"/>
          <p:cNvSpPr/>
          <p:nvPr/>
        </p:nvSpPr>
        <p:spPr>
          <a:xfrm>
            <a:off x="3987595" y="5783467"/>
            <a:ext cx="3087997" cy="981075"/>
          </a:xfrm>
          <a:prstGeom prst="rect">
            <a:avLst/>
          </a:prstGeom>
        </p:spPr>
        <p:txBody>
          <a:bodyPr spcFirstLastPara="0" lIns="95250" tIns="95250" rIns="95250" bIns="0" anchor="t"/>
          <a:lstStyle/>
          <a:p>
            <a:pPr algn="l" hangingPunct="0">
              <a:lnSpc>
                <a:spcPct val="108333"/>
              </a:lnSpc>
            </a:pPr>
            <a:r>
              <a:rPr lang="en-US" sz="600" dirty="0">
                <a:solidFill>
                  <a:srgbClr val="00468B"/>
                </a:solidFill>
                <a:latin typeface="Gotham Book" pitchFamily="2" charset="0"/>
                <a:cs typeface="Gotham Book" pitchFamily="2" charset="0"/>
              </a:rPr>
              <a:t>A member of F2F partner organization, the </a:t>
            </a:r>
            <a:r>
              <a:rPr lang="en-US" sz="600" dirty="0" err="1">
                <a:solidFill>
                  <a:srgbClr val="00468B"/>
                </a:solidFill>
                <a:latin typeface="Gotham Book" pitchFamily="2" charset="0"/>
                <a:cs typeface="Gotham Book" pitchFamily="2" charset="0"/>
              </a:rPr>
              <a:t>Airawati</a:t>
            </a:r>
            <a:r>
              <a:rPr lang="en-US" sz="600" dirty="0">
                <a:solidFill>
                  <a:srgbClr val="00468B"/>
                </a:solidFill>
                <a:latin typeface="Gotham Book" pitchFamily="2" charset="0"/>
                <a:cs typeface="Gotham Book" pitchFamily="2" charset="0"/>
              </a:rPr>
              <a:t> Multipurpose Small Farmers Society presents fresh ginger which has </a:t>
            </a:r>
            <a:r>
              <a:rPr lang="en-US" sz="600" dirty="0" err="1">
                <a:solidFill>
                  <a:srgbClr val="00468B"/>
                </a:solidFill>
                <a:latin typeface="Gotham Book" pitchFamily="2" charset="0"/>
                <a:cs typeface="Gotham Book" pitchFamily="2" charset="0"/>
              </a:rPr>
              <a:t>benn</a:t>
            </a:r>
            <a:r>
              <a:rPr lang="en-US" sz="600" dirty="0">
                <a:solidFill>
                  <a:srgbClr val="00468B"/>
                </a:solidFill>
                <a:latin typeface="Gotham Book" pitchFamily="2" charset="0"/>
                <a:cs typeface="Gotham Book" pitchFamily="2" charset="0"/>
              </a:rPr>
              <a:t> effectively stored using techniques learned through a F2F volunteer assignment. While farmers used to sell fresh ginger at low prices, storing ginger while preserving its freshness allows them to sell when ginger prices are higher. Photo by Amit </a:t>
            </a:r>
            <a:r>
              <a:rPr lang="en-US" sz="600" dirty="0" err="1">
                <a:solidFill>
                  <a:srgbClr val="00468B"/>
                </a:solidFill>
                <a:latin typeface="Gotham Book" pitchFamily="2" charset="0"/>
                <a:cs typeface="Gotham Book" pitchFamily="2" charset="0"/>
              </a:rPr>
              <a:t>Rudro</a:t>
            </a:r>
            <a:r>
              <a:rPr lang="en-US" sz="600" dirty="0">
                <a:solidFill>
                  <a:srgbClr val="00468B"/>
                </a:solidFill>
                <a:latin typeface="Gotham Book" pitchFamily="2" charset="0"/>
                <a:cs typeface="Gotham Book" pitchFamily="2" charset="0"/>
              </a:rPr>
              <a:t> for CRS.  </a:t>
            </a:r>
          </a:p>
        </p:txBody>
      </p:sp>
      <p:pic>
        <p:nvPicPr>
          <p:cNvPr id="35" name="Shape-14 copy 1"/>
          <p:cNvPicPr/>
          <p:nvPr/>
        </p:nvPicPr>
        <p:blipFill rotWithShape="1">
          <a:blip r:embed="rId8"/>
          <a:stretch>
            <a:fillRect/>
          </a:stretch>
        </p:blipFill>
        <p:spPr>
          <a:xfrm rot="5400000" flipV="1">
            <a:off x="6042184" y="535842"/>
            <a:ext cx="2159000" cy="1005347"/>
          </a:xfrm>
          <a:prstGeom prst="rect">
            <a:avLst/>
          </a:prstGeom>
        </p:spPr>
      </p:pic>
      <p:pic>
        <p:nvPicPr>
          <p:cNvPr id="36" name="Shape-14"/>
          <p:cNvPicPr/>
          <p:nvPr/>
        </p:nvPicPr>
        <p:blipFill rotWithShape="1">
          <a:blip r:embed="rId9"/>
          <a:stretch>
            <a:fillRect/>
          </a:stretch>
        </p:blipFill>
        <p:spPr>
          <a:xfrm rot="5400000" flipV="1">
            <a:off x="6050809" y="-102721"/>
            <a:ext cx="1555750" cy="1628422"/>
          </a:xfrm>
          <a:prstGeom prst="rect">
            <a:avLst/>
          </a:prstGeom>
        </p:spPr>
      </p:pic>
      <p:sp>
        <p:nvSpPr>
          <p:cNvPr id="38" name="Body text copy copy 34"/>
          <p:cNvSpPr/>
          <p:nvPr/>
        </p:nvSpPr>
        <p:spPr>
          <a:xfrm>
            <a:off x="376575" y="9864435"/>
            <a:ext cx="6643350" cy="447675"/>
          </a:xfrm>
          <a:prstGeom prst="rect">
            <a:avLst/>
          </a:prstGeom>
        </p:spPr>
        <p:txBody>
          <a:bodyPr spcFirstLastPara="0" lIns="95250" tIns="95250" rIns="95250" bIns="0" anchor="t"/>
          <a:lstStyle/>
          <a:p>
            <a:pPr hangingPunct="0">
              <a:lnSpc>
                <a:spcPct val="116667"/>
              </a:lnSpc>
            </a:pPr>
            <a:r>
              <a:rPr lang="en-US" sz="680" dirty="0">
                <a:solidFill>
                  <a:srgbClr val="00468B"/>
                </a:solidFill>
                <a:latin typeface="Gotham Book" pitchFamily="2" charset="0"/>
                <a:cs typeface="Gotham Book" pitchFamily="2" charset="0"/>
              </a:rPr>
              <a:t>Banner photo: A group of farmers help a member of the F2F partner organization, the </a:t>
            </a:r>
            <a:r>
              <a:rPr lang="en-US" sz="680" dirty="0" err="1">
                <a:solidFill>
                  <a:srgbClr val="00468B"/>
                </a:solidFill>
                <a:latin typeface="Gotham Book" pitchFamily="2" charset="0"/>
                <a:cs typeface="Gotham Book" pitchFamily="2" charset="0"/>
              </a:rPr>
              <a:t>Airawati</a:t>
            </a:r>
            <a:r>
              <a:rPr lang="en-US" sz="680" dirty="0">
                <a:solidFill>
                  <a:srgbClr val="00468B"/>
                </a:solidFill>
                <a:latin typeface="Gotham Book" pitchFamily="2" charset="0"/>
                <a:cs typeface="Gotham Book" pitchFamily="2" charset="0"/>
              </a:rPr>
              <a:t> Multipurpose Small Farmers Society, with his crops. Through the society, this member learned many new techniques developed through an F2F volunteer assignment, including low-cost ginger storage techniques. Photo by Amit </a:t>
            </a:r>
            <a:r>
              <a:rPr lang="en-US" sz="680" dirty="0" err="1">
                <a:solidFill>
                  <a:srgbClr val="00468B"/>
                </a:solidFill>
                <a:latin typeface="Gotham Book" pitchFamily="2" charset="0"/>
                <a:cs typeface="Gotham Book" pitchFamily="2" charset="0"/>
              </a:rPr>
              <a:t>Rudro</a:t>
            </a:r>
            <a:r>
              <a:rPr lang="en-US" sz="680" dirty="0">
                <a:solidFill>
                  <a:srgbClr val="00468B"/>
                </a:solidFill>
                <a:latin typeface="Gotham Book" pitchFamily="2" charset="0"/>
                <a:cs typeface="Gotham Book" pitchFamily="2" charset="0"/>
              </a:rPr>
              <a:t> for CRS.</a:t>
            </a:r>
          </a:p>
          <a:p>
            <a:pPr algn="l" hangingPunct="0">
              <a:lnSpc>
                <a:spcPct val="116667"/>
              </a:lnSpc>
            </a:pPr>
            <a:endParaRPr sz="680" dirty="0">
              <a:solidFill>
                <a:srgbClr val="00468B"/>
              </a:solidFill>
              <a:highlight>
                <a:srgbClr val="FFFF00"/>
              </a:highlight>
              <a:latin typeface="Gotham Book" pitchFamily="2" charset="0"/>
              <a:ea typeface="+mn-ea"/>
              <a:cs typeface="Gotham Book" pitchFamily="2" charset="0"/>
            </a:endParaRPr>
          </a:p>
        </p:txBody>
      </p:sp>
      <p:sp>
        <p:nvSpPr>
          <p:cNvPr id="13" name="Body text copy copy 35">
            <a:extLst>
              <a:ext uri="{FF2B5EF4-FFF2-40B4-BE49-F238E27FC236}">
                <a16:creationId xmlns:a16="http://schemas.microsoft.com/office/drawing/2014/main" id="{0FABFB5E-DB00-16E0-28A0-F5BB0E80036B}"/>
              </a:ext>
            </a:extLst>
          </p:cNvPr>
          <p:cNvSpPr/>
          <p:nvPr/>
        </p:nvSpPr>
        <p:spPr>
          <a:xfrm>
            <a:off x="-757221" y="3214615"/>
            <a:ext cx="5465148" cy="589397"/>
          </a:xfrm>
          <a:prstGeom prst="rect">
            <a:avLst/>
          </a:prstGeom>
        </p:spPr>
        <p:txBody>
          <a:bodyPr spcFirstLastPara="0" lIns="168399" tIns="168399" rIns="168399" bIns="0" anchor="t"/>
          <a:lstStyle/>
          <a:p>
            <a:pPr algn="ctr" hangingPunct="0">
              <a:lnSpc>
                <a:spcPct val="116667"/>
              </a:lnSpc>
            </a:pPr>
            <a:r>
              <a:rPr sz="800" dirty="0">
                <a:solidFill>
                  <a:srgbClr val="00468B"/>
                </a:solidFill>
                <a:latin typeface="Gotham Medium"/>
                <a:ea typeface="+mn-ea"/>
                <a:cs typeface="Gotham Medium"/>
              </a:rPr>
              <a:t>TOTAL NO. OF ASSIGNMENTS COMPLETED: 94</a:t>
            </a:r>
          </a:p>
        </p:txBody>
      </p:sp>
      <p:pic>
        <p:nvPicPr>
          <p:cNvPr id="14" name="Chart 1">
            <a:extLst>
              <a:ext uri="{FF2B5EF4-FFF2-40B4-BE49-F238E27FC236}">
                <a16:creationId xmlns:a16="http://schemas.microsoft.com/office/drawing/2014/main" id="{633DE2EC-FC75-3855-3552-7B56312F9B75}"/>
              </a:ext>
            </a:extLst>
          </p:cNvPr>
          <p:cNvPicPr/>
          <p:nvPr/>
        </p:nvPicPr>
        <p:blipFill rotWithShape="1">
          <a:blip r:embed="rId10"/>
          <a:stretch>
            <a:fillRect/>
          </a:stretch>
        </p:blipFill>
        <p:spPr>
          <a:xfrm>
            <a:off x="326066" y="1056645"/>
            <a:ext cx="3537186" cy="2235875"/>
          </a:xfrm>
          <a:prstGeom prst="rect">
            <a:avLst/>
          </a:prstGeom>
        </p:spPr>
      </p:pic>
      <p:sp>
        <p:nvSpPr>
          <p:cNvPr id="15" name="Body text copy copy 29">
            <a:extLst>
              <a:ext uri="{FF2B5EF4-FFF2-40B4-BE49-F238E27FC236}">
                <a16:creationId xmlns:a16="http://schemas.microsoft.com/office/drawing/2014/main" id="{587ABA46-6C82-2BBB-49B9-3CD6438C96D7}"/>
              </a:ext>
            </a:extLst>
          </p:cNvPr>
          <p:cNvSpPr/>
          <p:nvPr/>
        </p:nvSpPr>
        <p:spPr>
          <a:xfrm>
            <a:off x="3045287" y="717189"/>
            <a:ext cx="5034626" cy="639917"/>
          </a:xfrm>
          <a:prstGeom prst="rect">
            <a:avLst/>
          </a:prstGeom>
        </p:spPr>
        <p:txBody>
          <a:bodyPr spcFirstLastPara="0" lIns="168399" tIns="168399" rIns="168399" bIns="0" anchor="t"/>
          <a:lstStyle/>
          <a:p>
            <a:pPr algn="ctr" hangingPunct="0">
              <a:lnSpc>
                <a:spcPct val="125000"/>
              </a:lnSpc>
            </a:pPr>
            <a:r>
              <a:rPr sz="800" dirty="0">
                <a:solidFill>
                  <a:srgbClr val="00468B"/>
                </a:solidFill>
                <a:latin typeface="Gotham Medium"/>
                <a:ea typeface="+mn-ea"/>
                <a:cs typeface="Gotham Medium"/>
              </a:rPr>
              <a:t>NUMBER OF PEOPLE TRAINED</a:t>
            </a:r>
          </a:p>
        </p:txBody>
      </p:sp>
      <p:sp>
        <p:nvSpPr>
          <p:cNvPr id="16" name="Body text copy copy 36">
            <a:extLst>
              <a:ext uri="{FF2B5EF4-FFF2-40B4-BE49-F238E27FC236}">
                <a16:creationId xmlns:a16="http://schemas.microsoft.com/office/drawing/2014/main" id="{CA27B340-A734-5AE8-6E75-6DEBE51261A1}"/>
              </a:ext>
            </a:extLst>
          </p:cNvPr>
          <p:cNvSpPr/>
          <p:nvPr/>
        </p:nvSpPr>
        <p:spPr>
          <a:xfrm>
            <a:off x="-422654" y="754879"/>
            <a:ext cx="5034626" cy="639917"/>
          </a:xfrm>
          <a:prstGeom prst="rect">
            <a:avLst/>
          </a:prstGeom>
        </p:spPr>
        <p:txBody>
          <a:bodyPr spcFirstLastPara="0" lIns="168399" tIns="168399" rIns="168399" bIns="0" anchor="t"/>
          <a:lstStyle/>
          <a:p>
            <a:pPr algn="ctr" hangingPunct="0">
              <a:lnSpc>
                <a:spcPct val="125000"/>
              </a:lnSpc>
            </a:pPr>
            <a:r>
              <a:rPr sz="800" dirty="0">
                <a:solidFill>
                  <a:srgbClr val="00468B"/>
                </a:solidFill>
                <a:latin typeface="Gotham Medium"/>
                <a:ea typeface="+mn-ea"/>
                <a:cs typeface="Gotham Medium"/>
              </a:rPr>
              <a:t>TYPES OF VOLUNTEER ASSIGNMENTS</a:t>
            </a:r>
          </a:p>
        </p:txBody>
      </p:sp>
      <p:pic>
        <p:nvPicPr>
          <p:cNvPr id="17" name="Table 1">
            <a:extLst>
              <a:ext uri="{FF2B5EF4-FFF2-40B4-BE49-F238E27FC236}">
                <a16:creationId xmlns:a16="http://schemas.microsoft.com/office/drawing/2014/main" id="{9E26D429-5F69-ABDC-558D-CC17FCADCEA5}"/>
              </a:ext>
            </a:extLst>
          </p:cNvPr>
          <p:cNvPicPr/>
          <p:nvPr/>
        </p:nvPicPr>
        <p:blipFill rotWithShape="1">
          <a:blip r:embed="rId11"/>
          <a:stretch>
            <a:fillRect/>
          </a:stretch>
        </p:blipFill>
        <p:spPr>
          <a:xfrm>
            <a:off x="4215072" y="1142590"/>
            <a:ext cx="2859751" cy="1979459"/>
          </a:xfrm>
          <a:prstGeom prst="rect">
            <a:avLst/>
          </a:prstGeom>
        </p:spPr>
      </p:pic>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Entered xmlns="d592a358-000f-415d-80de-2ffcc011bbcc" xsi:nil="true"/>
    <SharedWithUsers xmlns="cbc6d95b-4f3e-4aef-822c-759093850b94">
      <UserInfo>
        <DisplayName>Martensen, Rebeka</DisplayName>
        <AccountId>1201</AccountId>
        <AccountType/>
      </UserInfo>
    </SharedWithUsers>
    <lcf76f155ced4ddcb4097134ff3c332f xmlns="d592a358-000f-415d-80de-2ffcc011bbcc">
      <Terms xmlns="http://schemas.microsoft.com/office/infopath/2007/PartnerControls"/>
    </lcf76f155ced4ddcb4097134ff3c332f>
    <TaxCatchAll xmlns="b2594ab3-d42a-4e76-bde3-98c81b560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C3619A17A6394AB48AE4F27FC2CB9B" ma:contentTypeVersion="18" ma:contentTypeDescription="Create a new document." ma:contentTypeScope="" ma:versionID="72293c93c1449fdb74d2e253a1b856c3">
  <xsd:schema xmlns:xsd="http://www.w3.org/2001/XMLSchema" xmlns:xs="http://www.w3.org/2001/XMLSchema" xmlns:p="http://schemas.microsoft.com/office/2006/metadata/properties" xmlns:ns2="d592a358-000f-415d-80de-2ffcc011bbcc" xmlns:ns3="cbc6d95b-4f3e-4aef-822c-759093850b94" xmlns:ns4="b2594ab3-d42a-4e76-bde3-98c81b560ae9" targetNamespace="http://schemas.microsoft.com/office/2006/metadata/properties" ma:root="true" ma:fieldsID="c82141eb04f8389c7233c6629494a794" ns2:_="" ns3:_="" ns4:_="">
    <xsd:import namespace="d592a358-000f-415d-80de-2ffcc011bbcc"/>
    <xsd:import namespace="cbc6d95b-4f3e-4aef-822c-759093850b94"/>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DateEnter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2a358-000f-415d-80de-2ffcc011b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DateEntered" ma:index="24" nillable="true" ma:displayName="Date Entered " ma:format="DateOnly" ma:internalName="DateEntered">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c6d95b-4f3e-4aef-822c-759093850b9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f38a5fe-6ec3-4878-8192-c033be10f151}" ma:internalName="TaxCatchAll" ma:showField="CatchAllData" ma:web="cbc6d95b-4f3e-4aef-822c-759093850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BFA024-B995-42D7-AAF5-A34E5BEE2FC9}">
  <ds:schemaRefs>
    <ds:schemaRef ds:uri="http://schemas.microsoft.com/office/2006/metadata/properties"/>
    <ds:schemaRef ds:uri="http://schemas.microsoft.com/office/infopath/2007/PartnerControls"/>
    <ds:schemaRef ds:uri="d592a358-000f-415d-80de-2ffcc011bbcc"/>
    <ds:schemaRef ds:uri="cbc6d95b-4f3e-4aef-822c-759093850b94"/>
    <ds:schemaRef ds:uri="b2594ab3-d42a-4e76-bde3-98c81b560ae9"/>
  </ds:schemaRefs>
</ds:datastoreItem>
</file>

<file path=customXml/itemProps2.xml><?xml version="1.0" encoding="utf-8"?>
<ds:datastoreItem xmlns:ds="http://schemas.openxmlformats.org/officeDocument/2006/customXml" ds:itemID="{F8349A4D-955C-47DA-B3B7-74874DC28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92a358-000f-415d-80de-2ffcc011bbcc"/>
    <ds:schemaRef ds:uri="cbc6d95b-4f3e-4aef-822c-759093850b94"/>
    <ds:schemaRef ds:uri="b2594ab3-d42a-4e76-bde3-98c81b560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D28A50-AEBD-4C53-80D9-4FA82B608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627</Words>
  <Application>Microsoft Office PowerPoint</Application>
  <PresentationFormat>Custom</PresentationFormat>
  <Paragraphs>67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Courier New</vt:lpstr>
      <vt:lpstr>Gotham Medium</vt:lpstr>
      <vt:lpstr>Arial</vt:lpstr>
      <vt:lpstr>Gotham Book</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72</cp:revision>
  <dcterms:created xsi:type="dcterms:W3CDTF">2023-06-15T17:08:52Z</dcterms:created>
  <dcterms:modified xsi:type="dcterms:W3CDTF">2023-11-09T15:17:05Z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0x010100C8C3619A17A6394AB48AE4F27FC2CB9B</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{"FileActivityType":"9","FileActivityTimeStamp":"2023-09-26T16:24:40.347Z","FileActivityUsersOnPage":[{"DisplayName":"Bentivoglio, Katie","Id":"katie.bentivoglio@crs.org"},{"DisplayName":"Martensen, Rebeka","Id":"rebeka.martensen@crs.org"}],"FileActivityNavigationId":null}</vt:lpwstr>
  </property>
  <property fmtid="{D5CDD505-2E9C-101B-9397-08002B2CF9AE}" pid="7" name="TriggerFlowInfo">
    <vt:lpwstr/>
  </property>
</Properties>
</file>