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EA3F6930.xml" ContentType="application/vnd.ms-powerpoint.comments+xml"/>
  <Override PartName="/ppt/notesSlides/notesSlide2.xml" ContentType="application/vnd.openxmlformats-officedocument.presentationml.notesSlide+xml"/>
  <Override PartName="/ppt/comments/modernComment_101_EA3F6930.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4"/>
  </p:sldMasterIdLst>
  <p:notesMasterIdLst>
    <p:notesMasterId r:id="rId7"/>
  </p:notesMasterIdLst>
  <p:sldIdLst>
    <p:sldId id="256" r:id="rId5"/>
    <p:sldId id="257" r:id="rId6"/>
  </p:sldIdLst>
  <p:sldSz cx="7562850" cy="10687050"/>
  <p:notesSz cx="6858000" cy="9144000"/>
  <p:embeddedFontLst>
    <p:embeddedFont>
      <p:font typeface="Calibri" panose="020F0502020204030204" pitchFamily="34" charset="0"/>
      <p:regular r:id="rId8"/>
      <p:bold r:id="rId9"/>
      <p:italic r:id="rId10"/>
      <p:boldItalic r:id="rId11"/>
    </p:embeddedFont>
    <p:embeddedFont>
      <p:font typeface="Gotham Book" panose="020B0604020202020204" charset="0"/>
      <p:regular r:id="rId12"/>
      <p:italic r:id="rId13"/>
    </p:embeddedFont>
    <p:embeddedFont>
      <p:font typeface="Gotham Medium" panose="020B0604020202020204" charset="0"/>
      <p:regular r:id="rId14"/>
      <p: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E9A7F9-2831-41E4-A631-672327DFF3C0}" v="74" dt="2023-11-09T15:10:55.171"/>
  </p1510:revLst>
</p1510:revInfo>
</file>

<file path=ppt/tableStyles.xml><?xml version="1.0" encoding="utf-8"?>
<a:tblStyleLst xmlns:a="http://schemas.openxmlformats.org/drawingml/2006/main" def="{ECEABFD6-DEF5-4B08-A064-399E52D03A91}">
  <a:tblStyle styleId="{ECEABFD6-DEF5-4B08-A064-399E52D03A91}" styleName="Visme - Default">
    <a:wholeTbl>
      <a:tcTxStyle>
        <a:fontRef idx="minor">
          <a:prstClr val="black"/>
        </a:fontRef>
        <a:prstClr val="black"/>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FFFFFF"/>
          </a:solidFill>
        </a:fill>
      </a:tcStyle>
    </a:wholeTbl>
    <a:band1H>
      <a:tcStyle>
        <a:tcBdr/>
      </a:tcStyle>
    </a:band1H>
    <a:band2H>
      <a:tcStyle>
        <a:tcBdr/>
        <a:fill>
          <a:solidFill>
            <a:srgbClr val="EAF3F3"/>
          </a:solidFill>
        </a:fill>
      </a:tcStyle>
    </a:band2H>
    <a:firstRow>
      <a:tcTxStyle>
        <a:fontRef idx="minor">
          <a:srgbClr val="FFFFFF"/>
        </a:fontRef>
        <a:srgbClr val="FFFFFF"/>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4682B4"/>
          </a:solidFill>
        </a:fill>
      </a:tcStyle>
    </a:firstRow>
  </a:tblStyle>
  <a:tblStyle styleId="{250974F7-19B4-4E8B-8F88-A368280DB3C5}" styleName="Visme - Dark">
    <a:wholeTbl>
      <a:tcTxStyle>
        <a:fontRef idx="minor">
          <a:prstClr val="white"/>
        </a:fontRef>
        <a:prstClr val="white"/>
      </a:tcTxStyle>
      <a:tcStyle>
        <a:tcBdr>
          <a:left>
            <a:ln w="12700" cmpd="sng">
              <a:solidFill>
                <a:srgbClr val="DAE4EA"/>
              </a:solidFill>
            </a:ln>
          </a:left>
          <a:right>
            <a:ln w="12700" cmpd="sng">
              <a:solidFill>
                <a:srgbClr val="34495E"/>
              </a:solidFill>
            </a:ln>
          </a:right>
          <a:top>
            <a:ln w="12700" cmpd="sng">
              <a:solidFill>
                <a:srgbClr val="DAE4EA"/>
              </a:solidFill>
            </a:ln>
          </a:top>
          <a:bottom>
            <a:ln w="12700" cmpd="sng">
              <a:solidFill>
                <a:srgbClr val="34495E"/>
              </a:solidFill>
            </a:ln>
          </a:bottom>
          <a:insideH>
            <a:ln w="12700" cmpd="sng">
              <a:solidFill>
                <a:srgbClr val="34495E"/>
              </a:solidFill>
            </a:ln>
          </a:insideH>
          <a:insideV>
            <a:ln w="12700" cmpd="sng">
              <a:solidFill>
                <a:srgbClr val="34495E"/>
              </a:solidFill>
            </a:ln>
          </a:insideV>
        </a:tcBdr>
        <a:fill>
          <a:solidFill>
            <a:srgbClr val="34495E"/>
          </a:solidFill>
        </a:fill>
      </a:tcStyle>
    </a:wholeTbl>
    <a:firstRow>
      <a:tcTxStyle>
        <a:fontRef idx="minor">
          <a:srgbClr val="DDDD55"/>
        </a:fontRef>
        <a:srgbClr val="DDDD55"/>
      </a:tcTxStyle>
      <a:tcStyle>
        <a:tcBdr/>
      </a:tcStyle>
    </a:firstRow>
  </a:tblStyle>
  <a:tblStyle styleId="{D6B0A444-BE85-4B0B-AF8B-2701F9732221}" styleName="Visme - Light">
    <a:wholeTbl>
      <a:tcTxStyle>
        <a:fontRef idx="minor">
          <a:srgbClr val="818181"/>
        </a:fontRef>
        <a:srgbClr val="818181"/>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DAE4EA"/>
          </a:solidFill>
        </a:fill>
      </a:tcStyle>
    </a:wholeTbl>
    <a:firstRow>
      <a:tcTxStyle b="on">
        <a:fontRef idx="minor">
          <a:srgbClr val="818181"/>
        </a:fontRef>
        <a:srgbClr val="818181"/>
      </a:tcTxStyle>
      <a:tcStyle>
        <a:tcBdr/>
      </a:tcStyle>
    </a:firstRow>
  </a:tblStyle>
  <a:tblStyle styleId="{D801C701-60A8-4CDB-9F91-86469C498BE4}" styleName="Visme - Dark with blue">
    <a:wholeTbl>
      <a:tcTxStyle>
        <a:fontRef idx="minor">
          <a:prstClr val="white"/>
        </a:fontRef>
        <a:prstClr val="white"/>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717274"/>
          </a:solidFill>
        </a:fill>
      </a:tcStyle>
    </a:wholeTbl>
    <a:firstRow>
      <a:tcTxStyle b="on">
        <a:fontRef idx="minor">
          <a:srgbClr val="FFFFFF"/>
        </a:fontRef>
        <a:srgbClr val="FFFFFF"/>
      </a:tcTxStyle>
      <a:tcStyle>
        <a:tcBdr/>
        <a:fill>
          <a:solidFill>
            <a:srgbClr val="40A0F7"/>
          </a:solidFill>
        </a:fill>
      </a:tcStyle>
    </a:firstRow>
  </a:tblStyle>
  <a:tblStyle styleId="{CB79AEA9-4FA3-4525-A49E-7F1D2E6B107D}" styleName="Visme - Blue with Navy">
    <a:wholeTbl>
      <a:tcTxStyle>
        <a:fontRef idx="minor">
          <a:prstClr val="white"/>
        </a:fontRef>
        <a:prstClr val="white"/>
      </a:tcTxStyle>
      <a:tcStyle>
        <a:tcBdr>
          <a:left>
            <a:ln w="12700" cmpd="sng">
              <a:solidFill>
                <a:srgbClr val="DAE4EA"/>
              </a:solidFill>
            </a:ln>
          </a:left>
          <a:right>
            <a:ln w="12700" cmpd="sng">
              <a:solidFill>
                <a:srgbClr val="DAE4EA"/>
              </a:solidFill>
            </a:ln>
          </a:right>
          <a:top>
            <a:ln w="12700" cmpd="sng">
              <a:solidFill>
                <a:srgbClr val="DAE4EA"/>
              </a:solidFill>
            </a:ln>
          </a:top>
          <a:bottom>
            <a:ln w="12700" cmpd="sng">
              <a:solidFill>
                <a:srgbClr val="DAE4EA"/>
              </a:solidFill>
            </a:ln>
          </a:bottom>
          <a:insideH>
            <a:ln w="12700" cmpd="sng">
              <a:solidFill>
                <a:srgbClr val="DAE4EA"/>
              </a:solidFill>
            </a:ln>
          </a:insideH>
          <a:insideV>
            <a:ln w="12700" cmpd="sng">
              <a:solidFill>
                <a:srgbClr val="DAE4EA"/>
              </a:solidFill>
            </a:ln>
          </a:insideV>
        </a:tcBdr>
        <a:fill>
          <a:solidFill>
            <a:srgbClr val="3498DB"/>
          </a:solidFill>
        </a:fill>
      </a:tcStyle>
    </a:wholeTbl>
    <a:firstRow>
      <a:tcStyle>
        <a:tcBdr/>
        <a:fill>
          <a:solidFill>
            <a:srgbClr val="343F4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514" autoAdjust="0"/>
    <p:restoredTop sz="94660"/>
  </p:normalViewPr>
  <p:slideViewPr>
    <p:cSldViewPr snapToGrid="0">
      <p:cViewPr>
        <p:scale>
          <a:sx n="60" d="100"/>
          <a:sy n="60" d="100"/>
        </p:scale>
        <p:origin x="2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s>
</file>

<file path=ppt/comments/modernComment_100_EA3F6930.xml><?xml version="1.0" encoding="utf-8"?>
<p188:cmLst xmlns:a="http://schemas.openxmlformats.org/drawingml/2006/main" xmlns:r="http://schemas.openxmlformats.org/officeDocument/2006/relationships" xmlns:p188="http://schemas.microsoft.com/office/powerpoint/2018/8/main">
  <p188:cm id="{A306F7B7-0E5F-8644-90CD-770727596FD7}" authorId="{00000000-0000-0000-0000-000000000000}" created="2023-09-29T16:40:30.293">
    <ac:deMkLst xmlns:ac="http://schemas.microsoft.com/office/drawing/2013/main/command">
      <pc:docMk xmlns:pc="http://schemas.microsoft.com/office/powerpoint/2013/main/command"/>
      <pc:sldMk xmlns:pc="http://schemas.microsoft.com/office/powerpoint/2013/main/command" cId="3930024240" sldId="256"/>
      <ac:picMk id="27" creationId="{00000000-0000-0000-0000-000000000000}"/>
    </ac:deMkLst>
    <p188:txBody>
      <a:bodyPr/>
      <a:lstStyle/>
      <a:p>
        <a:r>
          <a:rPr lang="en-US"/>
          <a:t>Please coordinate with Melkite to make this map like the others</a:t>
        </a:r>
      </a:p>
    </p188:txBody>
  </p188:cm>
</p188:cmLst>
</file>

<file path=ppt/comments/modernComment_101_EA3F6930.xml><?xml version="1.0" encoding="utf-8"?>
<p188:cmLst xmlns:a="http://schemas.openxmlformats.org/drawingml/2006/main" xmlns:r="http://schemas.openxmlformats.org/officeDocument/2006/relationships" xmlns:p188="http://schemas.microsoft.com/office/powerpoint/2018/8/main">
  <p188:cm id="{C49A5DCE-0550-C848-9ACB-7AC870400450}" authorId="{00000000-0000-0000-0000-000000000000}" status="resolved" created="2023-09-29T17:09:07.286">
    <ac:deMkLst xmlns:ac="http://schemas.microsoft.com/office/drawing/2013/main/command">
      <pc:docMk xmlns:pc="http://schemas.microsoft.com/office/powerpoint/2013/main/command"/>
      <pc:sldMk xmlns:pc="http://schemas.microsoft.com/office/powerpoint/2013/main/command" cId="3930024240" sldId="257"/>
      <ac:spMk id="27" creationId="{00000000-0000-0000-0000-000000000000}"/>
    </ac:deMkLst>
    <p188:replyLst>
      <p188:reply id="{21BADF8C-9550-416C-9B6B-1B6308E0393A}" authorId="{00000000-0000-0000-0000-000000000000}" created="2023-11-08T20:03:04.669">
        <p188:txBody>
          <a:bodyPr/>
          <a:lstStyle/>
          <a:p>
            <a:r>
              <a:rPr lang="en-US"/>
              <a:t>Done</a:t>
            </a:r>
          </a:p>
        </p188:txBody>
      </p188:reply>
    </p188:replyLst>
    <p188:txBody>
      <a:bodyPr/>
      <a:lstStyle/>
      <a:p>
        <a:r>
          <a:rPr lang="en-US"/>
          <a:t>Please update these graphs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0A429A-90FE-4F33-893D-5F2AADB556A3}" type="datetimeFigureOut">
              <a:rPr lang="en-US"/>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8AFD9-D5DB-4A47-A4BE-251B4DF1413A}" type="slidenum">
              <a:rPr lang="en-US"/>
              <a:t>‹#›</a:t>
            </a:fld>
            <a:endParaRPr lang="en-US"/>
          </a:p>
        </p:txBody>
      </p:sp>
    </p:spTree>
    <p:extLst>
      <p:ext uri="{BB962C8B-B14F-4D97-AF65-F5344CB8AC3E}">
        <p14:creationId xmlns:p14="http://schemas.microsoft.com/office/powerpoint/2010/main" val="3506871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6800" y="1143000"/>
            <a:ext cx="2184400" cy="3086100"/>
          </a:xfrm>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Add note to this slide</a:t>
            </a:r>
          </a:p>
        </p:txBody>
      </p:sp>
      <p:sp>
        <p:nvSpPr>
          <p:cNvPr id="4" name="Slide Number Placeholder 3"/>
          <p:cNvSpPr>
            <a:spLocks noGrp="1"/>
          </p:cNvSpPr>
          <p:nvPr>
            <p:ph type="sldNum" sz="quarter" idx="5"/>
          </p:nvPr>
        </p:nvSpPr>
        <p:spPr/>
        <p:txBody>
          <a:bodyPr/>
          <a:lstStyle/>
          <a:p>
            <a:fld id="{4F38AFD9-D5DB-4A47-A4BE-251B4DF1413A}" type="slidenum">
              <a:rPr lang="en-US"/>
              <a:t>1</a:t>
            </a:fld>
            <a:endParaRPr lang="en-US"/>
          </a:p>
        </p:txBody>
      </p:sp>
    </p:spTree>
    <p:extLst>
      <p:ext uri="{BB962C8B-B14F-4D97-AF65-F5344CB8AC3E}">
        <p14:creationId xmlns:p14="http://schemas.microsoft.com/office/powerpoint/2010/main" val="1743608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6800" y="1143000"/>
            <a:ext cx="2184400" cy="3086100"/>
          </a:xfrm>
        </p:spPr>
      </p:sp>
      <p:sp>
        <p:nvSpPr>
          <p:cNvPr id="3" name="Notes Placeholder 2"/>
          <p:cNvSpPr>
            <a:spLocks noGrp="1"/>
          </p:cNvSpPr>
          <p:nvPr>
            <p:ph type="body" idx="1"/>
          </p:nvPr>
        </p:nvSpPr>
        <p:spPr/>
        <p:txBody>
          <a:bodyPr spcFirstLastPara="0" lIns="0" tIns="0" rIns="0" bIns="0" anchor="t"/>
          <a:lstStyle/>
          <a:p>
            <a:pPr algn="l" hangingPunct="0">
              <a:lnSpc>
                <a:spcPct val="100000"/>
              </a:lnSpc>
            </a:pPr>
            <a:r>
              <a:rPr>
                <a:latin typeface="Arial"/>
                <a:ea typeface="+mn-ea"/>
                <a:cs typeface="Arial"/>
              </a:rPr>
              <a:t>Type your notes</a:t>
            </a:r>
          </a:p>
        </p:txBody>
      </p:sp>
      <p:sp>
        <p:nvSpPr>
          <p:cNvPr id="4" name="Slide Number Placeholder 3"/>
          <p:cNvSpPr>
            <a:spLocks noGrp="1"/>
          </p:cNvSpPr>
          <p:nvPr>
            <p:ph type="sldNum" sz="quarter" idx="5"/>
          </p:nvPr>
        </p:nvSpPr>
        <p:spPr/>
        <p:txBody>
          <a:bodyPr/>
          <a:lstStyle/>
          <a:p>
            <a:fld id="{4F38AFD9-D5DB-4A47-A4BE-251B4DF1413A}" type="slidenum">
              <a:rPr lang="en-US"/>
              <a:t>2</a:t>
            </a:fld>
            <a:endParaRPr lang="en-US"/>
          </a:p>
        </p:txBody>
      </p:sp>
    </p:spTree>
    <p:extLst>
      <p:ext uri="{BB962C8B-B14F-4D97-AF65-F5344CB8AC3E}">
        <p14:creationId xmlns:p14="http://schemas.microsoft.com/office/powerpoint/2010/main" val="1743608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t>Title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Subtitle</a:t>
            </a:r>
          </a:p>
        </p:txBody>
      </p:sp>
      <p:sp>
        <p:nvSpPr>
          <p:cNvPr id="4" name="Date placeholder 3"/>
          <p:cNvSpPr>
            <a:spLocks noGrp="1"/>
          </p:cNvSpPr>
          <p:nvPr>
            <p:ph type="dt" sz="half" idx="10"/>
          </p:nvPr>
        </p:nvSpPr>
        <p:spPr/>
        <p:txBody>
          <a:bodyPr/>
          <a:lstStyle/>
          <a:p>
            <a:fld id="{1A2F0B57-8E6A-4005-9EDD-D258F6CC94AB}" type="datetimeFigureOut">
              <a:rPr lang="en-US" smtClean="0"/>
              <a:t>11/9/2023</a:t>
            </a:fld>
            <a:endParaRPr/>
          </a:p>
        </p:txBody>
      </p:sp>
      <p:sp>
        <p:nvSpPr>
          <p:cNvPr id="5" name="Bottom colontitle 4"/>
          <p:cNvSpPr>
            <a:spLocks noGrp="1"/>
          </p:cNvSpPr>
          <p:nvPr>
            <p:ph type="ftr" sz="quarter" idx="11"/>
          </p:nvPr>
        </p:nvSpPr>
        <p:spPr/>
        <p:txBody>
          <a:bodyPr/>
          <a:lstStyle/>
          <a:p>
            <a:endParaRPr/>
          </a:p>
        </p:txBody>
      </p:sp>
      <p:sp>
        <p:nvSpPr>
          <p:cNvPr id="6" name="Slide number 5"/>
          <p:cNvSpPr>
            <a:spLocks noGrp="1"/>
          </p:cNvSpPr>
          <p:nvPr>
            <p:ph type="sldNum" sz="quarter" idx="12"/>
          </p:nvPr>
        </p:nvSpPr>
        <p:spPr/>
        <p:txBody>
          <a:bodyPr/>
          <a:lstStyle/>
          <a:p>
            <a:fld id="{6CB18C70-803E-428A-BAB3-289BE172EF8D}" type="slidenum">
              <a:rPr smtClean="0"/>
              <a:t>‹#›</a:t>
            </a:fld>
            <a:endParaRPr/>
          </a:p>
        </p:txBody>
      </p:sp>
    </p:spTree>
    <p:extLst>
      <p:ext uri="{BB962C8B-B14F-4D97-AF65-F5344CB8AC3E}">
        <p14:creationId xmlns:p14="http://schemas.microsoft.com/office/powerpoint/2010/main" val="45309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32373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596259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532436-246E-C341-8F9A-0B4F34C07184}"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97326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532436-246E-C341-8F9A-0B4F34C07184}" type="datetimeFigureOut">
              <a:rPr lang="en-US" smtClean="0"/>
              <a:pPr/>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3803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532436-246E-C341-8F9A-0B4F34C07184}" type="datetimeFigureOut">
              <a:rPr lang="en-US" smtClean="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696115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532436-246E-C341-8F9A-0B4F34C07184}" type="datetimeFigureOut">
              <a:rPr lang="en-US" smtClean="0"/>
              <a:pPr/>
              <a:t>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414644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532436-246E-C341-8F9A-0B4F34C07184}" type="datetimeFigureOut">
              <a:rPr lang="en-US" smtClean="0"/>
              <a:pPr/>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2854692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32436-246E-C341-8F9A-0B4F34C07184}" type="datetimeFigureOut">
              <a:rPr lang="en-US" smtClean="0"/>
              <a:pPr/>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1137004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532436-246E-C341-8F9A-0B4F34C07184}" type="datetimeFigureOut">
              <a:rPr lang="en-US" smtClean="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660093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532436-246E-C341-8F9A-0B4F34C07184}" type="datetimeFigureOut">
              <a:rPr lang="en-US" smtClean="0"/>
              <a:pPr/>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943E6-0357-1B40-8726-50F09ABBA837}" type="slidenum">
              <a:rPr lang="en-US" smtClean="0"/>
              <a:pPr/>
              <a:t>‹#›</a:t>
            </a:fld>
            <a:endParaRPr lang="en-US"/>
          </a:p>
        </p:txBody>
      </p:sp>
    </p:spTree>
    <p:extLst>
      <p:ext uri="{BB962C8B-B14F-4D97-AF65-F5344CB8AC3E}">
        <p14:creationId xmlns:p14="http://schemas.microsoft.com/office/powerpoint/2010/main" val="377502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32436-246E-C341-8F9A-0B4F34C07184}" type="datetimeFigureOut">
              <a:rPr lang="en-US" smtClean="0"/>
              <a:pPr/>
              <a:t>11/9/2023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943E6-0357-1B40-8726-50F09ABBA837}" type="slidenum">
              <a:rPr lang="en-US" smtClean="0"/>
              <a:pPr/>
              <a:t>‹#›</a:t>
            </a:fld>
            <a:endParaRPr lang="en-US"/>
          </a:p>
        </p:txBody>
      </p:sp>
    </p:spTree>
    <p:extLst>
      <p:ext uri="{BB962C8B-B14F-4D97-AF65-F5344CB8AC3E}">
        <p14:creationId xmlns:p14="http://schemas.microsoft.com/office/powerpoint/2010/main" val="1026902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3" Type="http://schemas.microsoft.com/office/2018/10/relationships/comments" Target="../comments/modernComment_100_EA3F6930.xml"/><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23"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18/10/relationships/comments" Target="../comments/modernComment_101_EA3F6930.xml"/><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Performance Review copy 3"/>
        <p:cNvGrpSpPr/>
        <p:nvPr/>
      </p:nvGrpSpPr>
      <p:grpSpPr>
        <a:xfrm>
          <a:off x="0" y="0"/>
          <a:ext cx="0" cy="0"/>
          <a:chOff x="0" y="0"/>
          <a:chExt cx="0" cy="0"/>
        </a:xfrm>
      </p:grpSpPr>
      <p:pic>
        <p:nvPicPr>
          <p:cNvPr id="2" name="CRS_ETH_F2F_Maize_Farm_12_2022 (11).jpg"/>
          <p:cNvPicPr/>
          <p:nvPr/>
        </p:nvPicPr>
        <p:blipFill rotWithShape="1">
          <a:blip r:embed="rId4"/>
          <a:stretch>
            <a:fillRect/>
          </a:stretch>
        </p:blipFill>
        <p:spPr>
          <a:xfrm>
            <a:off x="-71537" y="-209550"/>
            <a:ext cx="7662962" cy="3762375"/>
          </a:xfrm>
          <a:prstGeom prst="rect">
            <a:avLst/>
          </a:prstGeom>
        </p:spPr>
      </p:pic>
      <p:pic>
        <p:nvPicPr>
          <p:cNvPr id="3" name="Shape-14 copy 1"/>
          <p:cNvPicPr/>
          <p:nvPr/>
        </p:nvPicPr>
        <p:blipFill rotWithShape="1">
          <a:blip r:embed="rId5"/>
          <a:stretch>
            <a:fillRect/>
          </a:stretch>
        </p:blipFill>
        <p:spPr>
          <a:xfrm rot="5400000">
            <a:off x="-615950" y="574675"/>
            <a:ext cx="2781300" cy="1593850"/>
          </a:xfrm>
          <a:prstGeom prst="rect">
            <a:avLst/>
          </a:prstGeom>
        </p:spPr>
      </p:pic>
      <p:pic>
        <p:nvPicPr>
          <p:cNvPr id="4" name="Shape-14"/>
          <p:cNvPicPr/>
          <p:nvPr/>
        </p:nvPicPr>
        <p:blipFill rotWithShape="1">
          <a:blip r:embed="rId6"/>
          <a:stretch>
            <a:fillRect/>
          </a:stretch>
        </p:blipFill>
        <p:spPr>
          <a:xfrm rot="5400000">
            <a:off x="-205696" y="167597"/>
            <a:ext cx="2349500" cy="1982557"/>
          </a:xfrm>
          <a:prstGeom prst="rect">
            <a:avLst/>
          </a:prstGeom>
        </p:spPr>
      </p:pic>
      <p:pic>
        <p:nvPicPr>
          <p:cNvPr id="5" name="menu 9 morph outline copy 3"/>
          <p:cNvPicPr/>
          <p:nvPr/>
        </p:nvPicPr>
        <p:blipFill rotWithShape="1">
          <a:blip r:embed="rId7"/>
          <a:stretch>
            <a:fillRect/>
          </a:stretch>
        </p:blipFill>
        <p:spPr>
          <a:xfrm rot="-5400000">
            <a:off x="4366156" y="4867513"/>
            <a:ext cx="258325" cy="314998"/>
          </a:xfrm>
          <a:prstGeom prst="rect">
            <a:avLst/>
          </a:prstGeom>
        </p:spPr>
      </p:pic>
      <p:pic>
        <p:nvPicPr>
          <p:cNvPr id="6" name="Shape-1"/>
          <p:cNvPicPr/>
          <p:nvPr/>
        </p:nvPicPr>
        <p:blipFill rotWithShape="1">
          <a:blip r:embed="rId8"/>
          <a:stretch>
            <a:fillRect/>
          </a:stretch>
        </p:blipFill>
        <p:spPr>
          <a:xfrm>
            <a:off x="5006379" y="8667258"/>
            <a:ext cx="2124425" cy="1657350"/>
          </a:xfrm>
          <a:prstGeom prst="rect">
            <a:avLst/>
          </a:prstGeom>
        </p:spPr>
      </p:pic>
      <p:sp>
        <p:nvSpPr>
          <p:cNvPr id="7" name="Body text copy copy 3"/>
          <p:cNvSpPr/>
          <p:nvPr/>
        </p:nvSpPr>
        <p:spPr>
          <a:xfrm>
            <a:off x="425499" y="5429250"/>
            <a:ext cx="1500649" cy="390525"/>
          </a:xfrm>
          <a:prstGeom prst="rect">
            <a:avLst/>
          </a:prstGeom>
        </p:spPr>
        <p:txBody>
          <a:bodyPr spcFirstLastPara="0" lIns="95250" tIns="95250" rIns="95250" bIns="0" anchor="t"/>
          <a:lstStyle/>
          <a:p>
            <a:pPr algn="ctr" hangingPunct="0">
              <a:lnSpc>
                <a:spcPct val="108333"/>
              </a:lnSpc>
            </a:pPr>
            <a:r>
              <a:rPr sz="1200" dirty="0">
                <a:solidFill>
                  <a:srgbClr val="00468B"/>
                </a:solidFill>
                <a:latin typeface="Gotham Medium"/>
                <a:ea typeface="+mn-ea"/>
                <a:cs typeface="Gotham Medium"/>
              </a:rPr>
              <a:t>Crops</a:t>
            </a:r>
          </a:p>
        </p:txBody>
      </p:sp>
      <p:sp>
        <p:nvSpPr>
          <p:cNvPr id="8" name="Body text copy copy 3"/>
          <p:cNvSpPr/>
          <p:nvPr/>
        </p:nvSpPr>
        <p:spPr>
          <a:xfrm>
            <a:off x="2056126" y="5429250"/>
            <a:ext cx="1572822" cy="390525"/>
          </a:xfrm>
          <a:prstGeom prst="rect">
            <a:avLst/>
          </a:prstGeom>
        </p:spPr>
        <p:txBody>
          <a:bodyPr spcFirstLastPara="0" lIns="95250" tIns="95250" rIns="95250" bIns="0" anchor="t"/>
          <a:lstStyle/>
          <a:p>
            <a:pPr algn="ctr" hangingPunct="0">
              <a:lnSpc>
                <a:spcPct val="108333"/>
              </a:lnSpc>
            </a:pPr>
            <a:r>
              <a:rPr sz="1200">
                <a:solidFill>
                  <a:srgbClr val="00468B"/>
                </a:solidFill>
                <a:latin typeface="Gotham Medium"/>
                <a:ea typeface="+mn-ea"/>
                <a:cs typeface="Gotham Medium"/>
              </a:rPr>
              <a:t>Livestock</a:t>
            </a:r>
          </a:p>
        </p:txBody>
      </p:sp>
      <p:sp>
        <p:nvSpPr>
          <p:cNvPr id="9" name="Body text copy copy 3"/>
          <p:cNvSpPr/>
          <p:nvPr/>
        </p:nvSpPr>
        <p:spPr>
          <a:xfrm>
            <a:off x="3506186" y="5429250"/>
            <a:ext cx="1980214" cy="390525"/>
          </a:xfrm>
          <a:prstGeom prst="rect">
            <a:avLst/>
          </a:prstGeom>
        </p:spPr>
        <p:txBody>
          <a:bodyPr spcFirstLastPara="0" lIns="95250" tIns="95250" rIns="95250" bIns="0" anchor="t"/>
          <a:lstStyle/>
          <a:p>
            <a:pPr algn="ctr" hangingPunct="0">
              <a:lnSpc>
                <a:spcPct val="108333"/>
              </a:lnSpc>
            </a:pPr>
            <a:r>
              <a:rPr sz="1200">
                <a:solidFill>
                  <a:srgbClr val="00468B"/>
                </a:solidFill>
                <a:latin typeface="Gotham Medium"/>
                <a:ea typeface="+mn-ea"/>
                <a:cs typeface="Gotham Medium"/>
              </a:rPr>
              <a:t>Gross Revenue</a:t>
            </a:r>
          </a:p>
        </p:txBody>
      </p:sp>
      <p:sp>
        <p:nvSpPr>
          <p:cNvPr id="10" name="Body text copy copy 3"/>
          <p:cNvSpPr/>
          <p:nvPr/>
        </p:nvSpPr>
        <p:spPr>
          <a:xfrm>
            <a:off x="5521753" y="5429250"/>
            <a:ext cx="1688672" cy="390525"/>
          </a:xfrm>
          <a:prstGeom prst="rect">
            <a:avLst/>
          </a:prstGeom>
        </p:spPr>
        <p:txBody>
          <a:bodyPr spcFirstLastPara="0" lIns="95250" tIns="95250" rIns="95250" bIns="0" anchor="t"/>
          <a:lstStyle/>
          <a:p>
            <a:pPr algn="ctr" hangingPunct="0">
              <a:lnSpc>
                <a:spcPct val="108333"/>
              </a:lnSpc>
            </a:pPr>
            <a:r>
              <a:rPr sz="1200">
                <a:solidFill>
                  <a:srgbClr val="00458B"/>
                </a:solidFill>
                <a:latin typeface="Gotham Medium"/>
                <a:ea typeface="+mn-ea"/>
                <a:cs typeface="Gotham Medium"/>
              </a:rPr>
              <a:t>Net Income</a:t>
            </a:r>
          </a:p>
        </p:txBody>
      </p:sp>
      <p:sp>
        <p:nvSpPr>
          <p:cNvPr id="11" name="Body text copy copy 3"/>
          <p:cNvSpPr/>
          <p:nvPr/>
        </p:nvSpPr>
        <p:spPr>
          <a:xfrm>
            <a:off x="365896" y="4562475"/>
            <a:ext cx="2730577" cy="504825"/>
          </a:xfrm>
          <a:prstGeom prst="rect">
            <a:avLst/>
          </a:prstGeom>
        </p:spPr>
        <p:txBody>
          <a:bodyPr spcFirstLastPara="0" lIns="95250" tIns="95250" rIns="95250" bIns="0" anchor="t"/>
          <a:lstStyle/>
          <a:p>
            <a:pPr algn="l" hangingPunct="0">
              <a:lnSpc>
                <a:spcPct val="125000"/>
              </a:lnSpc>
            </a:pPr>
            <a:r>
              <a:rPr sz="1650" dirty="0">
                <a:solidFill>
                  <a:srgbClr val="00468B"/>
                </a:solidFill>
                <a:latin typeface="Gotham Medium" pitchFamily="2" charset="0"/>
                <a:cs typeface="Gotham Medium" pitchFamily="2" charset="0"/>
              </a:rPr>
              <a:t>PROJECT IMPACT</a:t>
            </a:r>
          </a:p>
        </p:txBody>
      </p:sp>
      <p:sp>
        <p:nvSpPr>
          <p:cNvPr id="12" name="Body text copy copy 10"/>
          <p:cNvSpPr/>
          <p:nvPr/>
        </p:nvSpPr>
        <p:spPr>
          <a:xfrm>
            <a:off x="499658" y="5695950"/>
            <a:ext cx="1466631" cy="628650"/>
          </a:xfrm>
          <a:prstGeom prst="rect">
            <a:avLst/>
          </a:prstGeom>
        </p:spPr>
        <p:txBody>
          <a:bodyPr spcFirstLastPara="0" lIns="95250" tIns="95250" rIns="95250" bIns="0" anchor="t"/>
          <a:lstStyle/>
          <a:p>
            <a:pPr marL="104775" indent="-104775" algn="l" hangingPunct="0">
              <a:lnSpc>
                <a:spcPct val="116667"/>
              </a:lnSpc>
              <a:buClr>
                <a:srgbClr val="00458B"/>
              </a:buClr>
              <a:buFont typeface="Courier New" panose="020B0604020202020204" pitchFamily="34" charset="0"/>
              <a:buChar char="o"/>
            </a:pPr>
            <a:r>
              <a:rPr sz="825" dirty="0">
                <a:solidFill>
                  <a:srgbClr val="00458B"/>
                </a:solidFill>
                <a:latin typeface="Gotham Book"/>
                <a:ea typeface="+mn-ea"/>
                <a:cs typeface="Gotham Book"/>
              </a:rPr>
              <a:t>$830K mobilized</a:t>
            </a:r>
          </a:p>
          <a:p>
            <a:pPr marL="104775" indent="-104775" algn="l" hangingPunct="0">
              <a:lnSpc>
                <a:spcPct val="116667"/>
              </a:lnSpc>
              <a:buClr>
                <a:srgbClr val="00458B"/>
              </a:buClr>
              <a:buFont typeface="Courier New" panose="020B0604020202020204" pitchFamily="34" charset="0"/>
              <a:buChar char="o"/>
            </a:pPr>
            <a:r>
              <a:rPr lang="en-US" sz="825" dirty="0">
                <a:solidFill>
                  <a:srgbClr val="00458B"/>
                </a:solidFill>
                <a:latin typeface="Gotham Book"/>
                <a:cs typeface="Gotham Book"/>
              </a:rPr>
              <a:t>9</a:t>
            </a:r>
            <a:r>
              <a:rPr sz="825" dirty="0">
                <a:solidFill>
                  <a:srgbClr val="00458B"/>
                </a:solidFill>
                <a:latin typeface="Gotham Book"/>
                <a:ea typeface="+mn-ea"/>
                <a:cs typeface="Gotham Book"/>
              </a:rPr>
              <a:t> new products and services developed</a:t>
            </a:r>
          </a:p>
        </p:txBody>
      </p:sp>
      <p:sp>
        <p:nvSpPr>
          <p:cNvPr id="13" name="Body text copy copy 11"/>
          <p:cNvSpPr/>
          <p:nvPr/>
        </p:nvSpPr>
        <p:spPr>
          <a:xfrm>
            <a:off x="2117582" y="5695950"/>
            <a:ext cx="1407453" cy="628650"/>
          </a:xfrm>
          <a:prstGeom prst="rect">
            <a:avLst/>
          </a:prstGeom>
        </p:spPr>
        <p:txBody>
          <a:bodyPr spcFirstLastPara="0" lIns="95250" tIns="95250" rIns="95250" bIns="0" anchor="t"/>
          <a:lstStyle/>
          <a:p>
            <a:pPr marL="104775" indent="-104775" algn="l" hangingPunct="0">
              <a:lnSpc>
                <a:spcPct val="116667"/>
              </a:lnSpc>
              <a:buClr>
                <a:srgbClr val="00458B"/>
              </a:buClr>
              <a:buFont typeface="Courier New" panose="020B0604020202020204" pitchFamily="34" charset="0"/>
              <a:buChar char="o"/>
            </a:pPr>
            <a:r>
              <a:rPr sz="825" dirty="0">
                <a:solidFill>
                  <a:srgbClr val="00458B"/>
                </a:solidFill>
                <a:latin typeface="Gotham Book"/>
                <a:ea typeface="+mn-ea"/>
                <a:cs typeface="Gotham Book"/>
              </a:rPr>
              <a:t>$63,000 mobilized</a:t>
            </a:r>
          </a:p>
          <a:p>
            <a:pPr marL="104775" indent="-104775" algn="l" hangingPunct="0">
              <a:lnSpc>
                <a:spcPct val="116667"/>
              </a:lnSpc>
              <a:buClr>
                <a:srgbClr val="00458B"/>
              </a:buClr>
              <a:buFont typeface="Courier New" panose="020B0604020202020204" pitchFamily="34" charset="0"/>
              <a:buChar char="o"/>
            </a:pPr>
            <a:r>
              <a:rPr sz="825" dirty="0">
                <a:solidFill>
                  <a:srgbClr val="00458B"/>
                </a:solidFill>
                <a:latin typeface="Gotham Book"/>
                <a:ea typeface="+mn-ea"/>
                <a:cs typeface="Gotham Book"/>
              </a:rPr>
              <a:t>1</a:t>
            </a:r>
            <a:r>
              <a:rPr lang="en-US" sz="825" dirty="0">
                <a:solidFill>
                  <a:srgbClr val="00458B"/>
                </a:solidFill>
                <a:latin typeface="Gotham Book"/>
                <a:ea typeface="+mn-ea"/>
                <a:cs typeface="Gotham Book"/>
              </a:rPr>
              <a:t>1</a:t>
            </a:r>
            <a:r>
              <a:rPr sz="825" dirty="0">
                <a:solidFill>
                  <a:srgbClr val="00458B"/>
                </a:solidFill>
                <a:latin typeface="Gotham Book"/>
                <a:ea typeface="+mn-ea"/>
                <a:cs typeface="Gotham Book"/>
              </a:rPr>
              <a:t> new products and services developed</a:t>
            </a:r>
          </a:p>
        </p:txBody>
      </p:sp>
      <p:sp>
        <p:nvSpPr>
          <p:cNvPr id="14" name="Body text copy copy 12"/>
          <p:cNvSpPr/>
          <p:nvPr/>
        </p:nvSpPr>
        <p:spPr>
          <a:xfrm>
            <a:off x="3676328" y="5695950"/>
            <a:ext cx="1657672" cy="781050"/>
          </a:xfrm>
          <a:prstGeom prst="rect">
            <a:avLst/>
          </a:prstGeom>
        </p:spPr>
        <p:txBody>
          <a:bodyPr spcFirstLastPara="0" lIns="95250" tIns="95250" rIns="95250" bIns="0" anchor="t"/>
          <a:lstStyle/>
          <a:p>
            <a:pPr marL="104775" indent="-104775" algn="l" hangingPunct="0">
              <a:lnSpc>
                <a:spcPct val="116667"/>
              </a:lnSpc>
              <a:buClr>
                <a:srgbClr val="00458B"/>
              </a:buClr>
              <a:buFont typeface="Courier New" panose="020B0604020202020204" pitchFamily="34" charset="0"/>
              <a:buChar char="o"/>
            </a:pPr>
            <a:r>
              <a:rPr sz="825" dirty="0">
                <a:solidFill>
                  <a:srgbClr val="00458B"/>
                </a:solidFill>
                <a:latin typeface="Gotham Book"/>
                <a:ea typeface="+mn-ea"/>
                <a:cs typeface="Gotham Book"/>
              </a:rPr>
              <a:t>Crops: Up from $9.3M at baseline to $</a:t>
            </a:r>
            <a:r>
              <a:rPr lang="en-US" sz="825" dirty="0">
                <a:solidFill>
                  <a:srgbClr val="00458B"/>
                </a:solidFill>
                <a:latin typeface="Gotham Book"/>
                <a:cs typeface="Gotham Book"/>
              </a:rPr>
              <a:t>19</a:t>
            </a:r>
            <a:r>
              <a:rPr sz="825" dirty="0">
                <a:solidFill>
                  <a:srgbClr val="00458B"/>
                </a:solidFill>
                <a:latin typeface="Gotham Book"/>
                <a:ea typeface="+mn-ea"/>
                <a:cs typeface="Gotham Book"/>
              </a:rPr>
              <a:t>M in 2023</a:t>
            </a:r>
          </a:p>
          <a:p>
            <a:pPr marL="104775" indent="-104775" algn="l" hangingPunct="0">
              <a:lnSpc>
                <a:spcPct val="116667"/>
              </a:lnSpc>
              <a:buClr>
                <a:srgbClr val="00458B"/>
              </a:buClr>
              <a:buFont typeface="Courier New" panose="020B0604020202020204" pitchFamily="34" charset="0"/>
              <a:buChar char="o"/>
            </a:pPr>
            <a:r>
              <a:rPr sz="825" dirty="0">
                <a:solidFill>
                  <a:srgbClr val="00458B"/>
                </a:solidFill>
                <a:latin typeface="Gotham Book"/>
                <a:ea typeface="+mn-ea"/>
                <a:cs typeface="Gotham Book"/>
              </a:rPr>
              <a:t>Livestock: Up from $18M at baseline to $</a:t>
            </a:r>
            <a:r>
              <a:rPr lang="en-US" sz="825" dirty="0">
                <a:solidFill>
                  <a:srgbClr val="00458B"/>
                </a:solidFill>
                <a:latin typeface="Gotham Book"/>
                <a:ea typeface="+mn-ea"/>
                <a:cs typeface="Gotham Book"/>
              </a:rPr>
              <a:t>26</a:t>
            </a:r>
            <a:r>
              <a:rPr sz="825" dirty="0">
                <a:solidFill>
                  <a:srgbClr val="00458B"/>
                </a:solidFill>
                <a:latin typeface="Gotham Book"/>
                <a:ea typeface="+mn-ea"/>
                <a:cs typeface="Gotham Book"/>
              </a:rPr>
              <a:t>M</a:t>
            </a:r>
          </a:p>
        </p:txBody>
      </p:sp>
      <p:sp>
        <p:nvSpPr>
          <p:cNvPr id="15" name="Body text copy copy 13"/>
          <p:cNvSpPr/>
          <p:nvPr/>
        </p:nvSpPr>
        <p:spPr>
          <a:xfrm>
            <a:off x="5442815" y="5695950"/>
            <a:ext cx="1740318" cy="781050"/>
          </a:xfrm>
          <a:prstGeom prst="rect">
            <a:avLst/>
          </a:prstGeom>
        </p:spPr>
        <p:txBody>
          <a:bodyPr spcFirstLastPara="0" lIns="95250" tIns="95250" rIns="95250" bIns="0" anchor="t"/>
          <a:lstStyle/>
          <a:p>
            <a:pPr marL="104775" indent="-104775" algn="l" hangingPunct="0">
              <a:lnSpc>
                <a:spcPct val="116667"/>
              </a:lnSpc>
              <a:buClr>
                <a:srgbClr val="00458B"/>
              </a:buClr>
              <a:buFont typeface="Courier New" panose="020B0604020202020204" pitchFamily="34" charset="0"/>
              <a:buChar char="o"/>
            </a:pPr>
            <a:r>
              <a:rPr sz="825" dirty="0">
                <a:solidFill>
                  <a:srgbClr val="00458B"/>
                </a:solidFill>
                <a:latin typeface="Gotham Book"/>
                <a:ea typeface="+mn-ea"/>
                <a:cs typeface="Gotham Book"/>
              </a:rPr>
              <a:t>Crops: Up from $591K at baseline to $1.</a:t>
            </a:r>
            <a:r>
              <a:rPr lang="en-US" sz="825" dirty="0">
                <a:solidFill>
                  <a:srgbClr val="00458B"/>
                </a:solidFill>
                <a:latin typeface="Gotham Book"/>
                <a:ea typeface="+mn-ea"/>
                <a:cs typeface="Gotham Book"/>
              </a:rPr>
              <a:t>5</a:t>
            </a:r>
            <a:r>
              <a:rPr sz="825" dirty="0">
                <a:solidFill>
                  <a:srgbClr val="00458B"/>
                </a:solidFill>
                <a:latin typeface="Gotham Book"/>
                <a:ea typeface="+mn-ea"/>
                <a:cs typeface="Gotham Book"/>
              </a:rPr>
              <a:t>M in 2023</a:t>
            </a:r>
          </a:p>
          <a:p>
            <a:pPr marL="104775" indent="-104775" algn="l" hangingPunct="0">
              <a:lnSpc>
                <a:spcPct val="116667"/>
              </a:lnSpc>
              <a:buClr>
                <a:srgbClr val="00458B"/>
              </a:buClr>
              <a:buFont typeface="Courier New" panose="020B0604020202020204" pitchFamily="34" charset="0"/>
              <a:buChar char="o"/>
            </a:pPr>
            <a:r>
              <a:rPr sz="825" dirty="0">
                <a:solidFill>
                  <a:srgbClr val="00458B"/>
                </a:solidFill>
                <a:latin typeface="Gotham Book"/>
                <a:ea typeface="+mn-ea"/>
                <a:cs typeface="Gotham Book"/>
              </a:rPr>
              <a:t>Livestock: Up from $</a:t>
            </a:r>
            <a:r>
              <a:rPr lang="en-US" sz="825" dirty="0">
                <a:solidFill>
                  <a:srgbClr val="00458B"/>
                </a:solidFill>
                <a:latin typeface="Gotham Book"/>
                <a:cs typeface="Gotham Book"/>
              </a:rPr>
              <a:t>70</a:t>
            </a:r>
            <a:r>
              <a:rPr sz="825" dirty="0">
                <a:solidFill>
                  <a:srgbClr val="00458B"/>
                </a:solidFill>
                <a:latin typeface="Gotham Book"/>
                <a:ea typeface="+mn-ea"/>
                <a:cs typeface="Gotham Book"/>
              </a:rPr>
              <a:t>0K to $</a:t>
            </a:r>
            <a:r>
              <a:rPr lang="en-US" sz="825" dirty="0">
                <a:solidFill>
                  <a:srgbClr val="00458B"/>
                </a:solidFill>
                <a:latin typeface="Gotham Book"/>
                <a:cs typeface="Gotham Book"/>
              </a:rPr>
              <a:t>2.5</a:t>
            </a:r>
            <a:r>
              <a:rPr sz="825" dirty="0">
                <a:solidFill>
                  <a:srgbClr val="00458B"/>
                </a:solidFill>
                <a:latin typeface="Gotham Book"/>
                <a:ea typeface="+mn-ea"/>
                <a:cs typeface="Gotham Book"/>
              </a:rPr>
              <a:t>M in 2023</a:t>
            </a:r>
          </a:p>
        </p:txBody>
      </p:sp>
      <p:sp>
        <p:nvSpPr>
          <p:cNvPr id="16" name="Body text copy copy 14"/>
          <p:cNvSpPr/>
          <p:nvPr/>
        </p:nvSpPr>
        <p:spPr>
          <a:xfrm>
            <a:off x="4878665" y="816290"/>
            <a:ext cx="2969329" cy="1381125"/>
          </a:xfrm>
          <a:prstGeom prst="rect">
            <a:avLst/>
          </a:prstGeom>
        </p:spPr>
        <p:txBody>
          <a:bodyPr spcFirstLastPara="0" lIns="95250" tIns="95250" rIns="95250" bIns="0" anchor="t"/>
          <a:lstStyle/>
          <a:p>
            <a:pPr algn="l" hangingPunct="0">
              <a:lnSpc>
                <a:spcPct val="100000"/>
              </a:lnSpc>
            </a:pPr>
            <a:r>
              <a:rPr lang="en-US" sz="3200" dirty="0">
                <a:solidFill>
                  <a:srgbClr val="FFFFFF"/>
                </a:solidFill>
                <a:latin typeface="Gotham Medium" pitchFamily="2" charset="0"/>
                <a:cs typeface="Gotham Medium" pitchFamily="2" charset="0"/>
              </a:rPr>
              <a:t>Farmer-to-Farmer</a:t>
            </a:r>
          </a:p>
          <a:p>
            <a:pPr algn="l" hangingPunct="0">
              <a:lnSpc>
                <a:spcPct val="100000"/>
              </a:lnSpc>
            </a:pPr>
            <a:r>
              <a:rPr lang="en-US" sz="3200" dirty="0">
                <a:solidFill>
                  <a:srgbClr val="FFFFFF"/>
                </a:solidFill>
                <a:latin typeface="Gotham Medium" pitchFamily="2" charset="0"/>
                <a:cs typeface="Gotham Medium" pitchFamily="2" charset="0"/>
              </a:rPr>
              <a:t>Ethiopia</a:t>
            </a:r>
          </a:p>
          <a:p>
            <a:pPr algn="l" hangingPunct="0">
              <a:lnSpc>
                <a:spcPct val="100000"/>
              </a:lnSpc>
            </a:pPr>
            <a:r>
              <a:rPr lang="en-US" sz="2000" dirty="0">
                <a:solidFill>
                  <a:srgbClr val="FFFFFF"/>
                </a:solidFill>
                <a:latin typeface="Gotham Medium" pitchFamily="2" charset="0"/>
                <a:cs typeface="Gotham Medium" pitchFamily="2" charset="0"/>
              </a:rPr>
              <a:t>2023-2028</a:t>
            </a:r>
            <a:endParaRPr sz="2000" dirty="0">
              <a:solidFill>
                <a:srgbClr val="FFFFFF"/>
              </a:solidFill>
              <a:latin typeface="Gotham Medium" pitchFamily="2" charset="0"/>
              <a:cs typeface="Gotham Medium" pitchFamily="2" charset="0"/>
            </a:endParaRPr>
          </a:p>
        </p:txBody>
      </p:sp>
      <p:sp>
        <p:nvSpPr>
          <p:cNvPr id="17" name="Body text copy copy 15"/>
          <p:cNvSpPr/>
          <p:nvPr/>
        </p:nvSpPr>
        <p:spPr>
          <a:xfrm>
            <a:off x="365048" y="6772275"/>
            <a:ext cx="3416377" cy="1628775"/>
          </a:xfrm>
          <a:prstGeom prst="rect">
            <a:avLst/>
          </a:prstGeom>
        </p:spPr>
        <p:txBody>
          <a:bodyPr spcFirstLastPara="0" lIns="95250" tIns="95250" rIns="95250" bIns="0" anchor="t"/>
          <a:lstStyle/>
          <a:p>
            <a:pPr algn="l" hangingPunct="0">
              <a:lnSpc>
                <a:spcPct val="116667"/>
              </a:lnSpc>
            </a:pPr>
            <a:r>
              <a:rPr sz="900">
                <a:solidFill>
                  <a:srgbClr val="00468B"/>
                </a:solidFill>
                <a:latin typeface="Gotham Book"/>
                <a:ea typeface="+mn-ea"/>
                <a:cs typeface="Gotham Book"/>
              </a:rPr>
              <a:t>Funded by USAID, the Farmer-to-Farmer (F2F) </a:t>
            </a:r>
          </a:p>
          <a:p>
            <a:pPr algn="l" hangingPunct="0">
              <a:lnSpc>
                <a:spcPct val="116667"/>
              </a:lnSpc>
            </a:pPr>
            <a:r>
              <a:rPr sz="900">
                <a:solidFill>
                  <a:srgbClr val="00468B"/>
                </a:solidFill>
                <a:latin typeface="Gotham Book"/>
                <a:ea typeface="+mn-ea"/>
                <a:cs typeface="Gotham Book"/>
              </a:rPr>
              <a:t>program connects volunteers from the United States with agriculture-related organizations in developing countries. Through two- to four-week assignments, volunteers provide technical assistance in agricultural development that supports food security and sustainable economic growth. They work with local partners and beneficiaries to increase agricultural production and productivity, improve business </a:t>
            </a:r>
          </a:p>
        </p:txBody>
      </p:sp>
      <p:sp>
        <p:nvSpPr>
          <p:cNvPr id="18" name="Body text copy copy 16"/>
          <p:cNvSpPr/>
          <p:nvPr/>
        </p:nvSpPr>
        <p:spPr>
          <a:xfrm>
            <a:off x="365896" y="6381750"/>
            <a:ext cx="3848465" cy="504825"/>
          </a:xfrm>
          <a:prstGeom prst="rect">
            <a:avLst/>
          </a:prstGeom>
        </p:spPr>
        <p:txBody>
          <a:bodyPr spcFirstLastPara="0" lIns="95250" tIns="95250" rIns="95250" bIns="0" anchor="t"/>
          <a:lstStyle/>
          <a:p>
            <a:pPr algn="l" hangingPunct="0">
              <a:lnSpc>
                <a:spcPct val="125000"/>
              </a:lnSpc>
            </a:pPr>
            <a:r>
              <a:rPr sz="1650" dirty="0">
                <a:solidFill>
                  <a:srgbClr val="00468B"/>
                </a:solidFill>
                <a:latin typeface="Gotham Medium" pitchFamily="2" charset="0"/>
                <a:cs typeface="Gotham Medium" pitchFamily="2" charset="0"/>
              </a:rPr>
              <a:t>BACKGROUND</a:t>
            </a:r>
          </a:p>
        </p:txBody>
      </p:sp>
      <p:sp>
        <p:nvSpPr>
          <p:cNvPr id="19" name="Body text copy copy 17"/>
          <p:cNvSpPr/>
          <p:nvPr/>
        </p:nvSpPr>
        <p:spPr>
          <a:xfrm>
            <a:off x="3762375" y="6762750"/>
            <a:ext cx="3420758" cy="1628775"/>
          </a:xfrm>
          <a:prstGeom prst="rect">
            <a:avLst/>
          </a:prstGeom>
        </p:spPr>
        <p:txBody>
          <a:bodyPr spcFirstLastPara="0" lIns="95250" tIns="95250" rIns="95250" bIns="0" anchor="t"/>
          <a:lstStyle/>
          <a:p>
            <a:pPr algn="l" hangingPunct="0">
              <a:lnSpc>
                <a:spcPct val="116667"/>
              </a:lnSpc>
            </a:pPr>
            <a:r>
              <a:rPr sz="900">
                <a:solidFill>
                  <a:srgbClr val="00468B"/>
                </a:solidFill>
                <a:latin typeface="Gotham Book"/>
                <a:ea typeface="+mn-ea"/>
                <a:cs typeface="Gotham Book"/>
              </a:rPr>
              <a:t>profitability, address environmental and natural resource management challenges, and improve incomes, thereby contributing to rapid economic growth while conserving environmental and natural resources. </a:t>
            </a:r>
          </a:p>
          <a:p>
            <a:pPr algn="l" hangingPunct="0">
              <a:lnSpc>
                <a:spcPct val="116667"/>
              </a:lnSpc>
            </a:pPr>
            <a:endParaRPr sz="900">
              <a:solidFill>
                <a:srgbClr val="00468B"/>
              </a:solidFill>
              <a:latin typeface="Gotham Book"/>
              <a:ea typeface="+mn-ea"/>
              <a:cs typeface="Gotham Book"/>
            </a:endParaRPr>
          </a:p>
          <a:p>
            <a:pPr algn="l" hangingPunct="0">
              <a:lnSpc>
                <a:spcPct val="116667"/>
              </a:lnSpc>
            </a:pPr>
            <a:r>
              <a:rPr sz="900">
                <a:solidFill>
                  <a:srgbClr val="00468B"/>
                </a:solidFill>
                <a:latin typeface="Gotham Book"/>
                <a:ea typeface="+mn-ea"/>
                <a:cs typeface="Gotham Book"/>
              </a:rPr>
              <a:t>In 2018, Catholic Relief Services (CRS) was awarded a "Leader with Associate Cooperative Agreement" to implement the F2F program in Rwanda, Benin, Ethiopia, Nepal, Uganda and Timor-Leste through 2023.</a:t>
            </a:r>
          </a:p>
        </p:txBody>
      </p:sp>
      <p:pic>
        <p:nvPicPr>
          <p:cNvPr id="20" name="Shape-1"/>
          <p:cNvPicPr/>
          <p:nvPr/>
        </p:nvPicPr>
        <p:blipFill rotWithShape="1">
          <a:blip r:embed="rId9"/>
          <a:stretch>
            <a:fillRect/>
          </a:stretch>
        </p:blipFill>
        <p:spPr>
          <a:xfrm rot="10800000">
            <a:off x="451622" y="8620125"/>
            <a:ext cx="5368153" cy="1657350"/>
          </a:xfrm>
          <a:prstGeom prst="rect">
            <a:avLst/>
          </a:prstGeom>
        </p:spPr>
      </p:pic>
      <p:pic>
        <p:nvPicPr>
          <p:cNvPr id="21" name="Shape-18"/>
          <p:cNvPicPr/>
          <p:nvPr/>
        </p:nvPicPr>
        <p:blipFill rotWithShape="1">
          <a:blip r:embed="rId10"/>
          <a:stretch>
            <a:fillRect/>
          </a:stretch>
        </p:blipFill>
        <p:spPr>
          <a:xfrm rot="21600000">
            <a:off x="799203" y="8486775"/>
            <a:ext cx="649605" cy="250613"/>
          </a:xfrm>
          <a:prstGeom prst="rect">
            <a:avLst/>
          </a:prstGeom>
        </p:spPr>
      </p:pic>
      <p:sp>
        <p:nvSpPr>
          <p:cNvPr id="22" name="Body text copy copy 5"/>
          <p:cNvSpPr/>
          <p:nvPr/>
        </p:nvSpPr>
        <p:spPr>
          <a:xfrm>
            <a:off x="510553" y="8639175"/>
            <a:ext cx="5651889" cy="504825"/>
          </a:xfrm>
          <a:prstGeom prst="rect">
            <a:avLst/>
          </a:prstGeom>
        </p:spPr>
        <p:txBody>
          <a:bodyPr spcFirstLastPara="0" lIns="95250" tIns="95250" rIns="95250" bIns="0" anchor="t"/>
          <a:lstStyle/>
          <a:p>
            <a:pPr algn="l" hangingPunct="0">
              <a:lnSpc>
                <a:spcPct val="125000"/>
              </a:lnSpc>
            </a:pPr>
            <a:r>
              <a:rPr sz="1650" dirty="0">
                <a:solidFill>
                  <a:srgbClr val="FFFFFF"/>
                </a:solidFill>
                <a:latin typeface="Gotham Medium" pitchFamily="2" charset="0"/>
                <a:cs typeface="Gotham Medium" pitchFamily="2" charset="0"/>
              </a:rPr>
              <a:t>HOST PARTNERS ASSISTED</a:t>
            </a:r>
          </a:p>
        </p:txBody>
      </p:sp>
      <p:sp>
        <p:nvSpPr>
          <p:cNvPr id="23" name="Body text copy copy 20"/>
          <p:cNvSpPr/>
          <p:nvPr/>
        </p:nvSpPr>
        <p:spPr>
          <a:xfrm>
            <a:off x="510553" y="8982143"/>
            <a:ext cx="5337797" cy="1123950"/>
          </a:xfrm>
          <a:prstGeom prst="rect">
            <a:avLst/>
          </a:prstGeom>
        </p:spPr>
        <p:txBody>
          <a:bodyPr spcFirstLastPara="0" lIns="95250" tIns="95250" rIns="95250" bIns="0" anchor="t"/>
          <a:lstStyle/>
          <a:p>
            <a:pPr marL="171450" indent="-171450" algn="l" hangingPunct="0">
              <a:lnSpc>
                <a:spcPct val="125000"/>
              </a:lnSpc>
              <a:buClr>
                <a:srgbClr val="FFFFFF"/>
              </a:buClr>
              <a:buFont typeface="Arial" panose="020B0604020202020204" pitchFamily="34" charset="0"/>
              <a:buChar char="•"/>
            </a:pPr>
            <a:r>
              <a:rPr sz="975" dirty="0">
                <a:solidFill>
                  <a:srgbClr val="FFFFFF"/>
                </a:solidFill>
                <a:latin typeface="Gotham Book"/>
                <a:ea typeface="+mn-ea"/>
                <a:cs typeface="Gotham Book"/>
              </a:rPr>
              <a:t>3 </a:t>
            </a:r>
            <a:r>
              <a:rPr lang="en-US" sz="975" dirty="0">
                <a:solidFill>
                  <a:srgbClr val="FFFFFF"/>
                </a:solidFill>
                <a:latin typeface="Gotham Book"/>
                <a:ea typeface="+mn-ea"/>
                <a:cs typeface="Gotham Book"/>
              </a:rPr>
              <a:t>F</a:t>
            </a:r>
            <a:r>
              <a:rPr sz="975" dirty="0">
                <a:solidFill>
                  <a:srgbClr val="FFFFFF"/>
                </a:solidFill>
                <a:latin typeface="Gotham Book"/>
                <a:ea typeface="+mn-ea"/>
                <a:cs typeface="Gotham Book"/>
              </a:rPr>
              <a:t>armers' </a:t>
            </a:r>
            <a:r>
              <a:rPr lang="en-US" sz="975" dirty="0">
                <a:solidFill>
                  <a:srgbClr val="FFFFFF"/>
                </a:solidFill>
                <a:latin typeface="Gotham Book"/>
                <a:ea typeface="+mn-ea"/>
                <a:cs typeface="Gotham Book"/>
              </a:rPr>
              <a:t>C</a:t>
            </a:r>
            <a:r>
              <a:rPr sz="975" dirty="0">
                <a:solidFill>
                  <a:srgbClr val="FFFFFF"/>
                </a:solidFill>
                <a:latin typeface="Gotham Book"/>
                <a:ea typeface="+mn-ea"/>
                <a:cs typeface="Gotham Book"/>
              </a:rPr>
              <a:t>ooperative</a:t>
            </a:r>
            <a:r>
              <a:rPr lang="en-US" sz="975" dirty="0">
                <a:solidFill>
                  <a:srgbClr val="FFFFFF"/>
                </a:solidFill>
                <a:latin typeface="Gotham Book"/>
                <a:ea typeface="+mn-ea"/>
                <a:cs typeface="Gotham Book"/>
              </a:rPr>
              <a:t>s and Associations</a:t>
            </a:r>
            <a:endParaRPr sz="975" dirty="0">
              <a:solidFill>
                <a:srgbClr val="FFFFFF"/>
              </a:solidFill>
              <a:latin typeface="Gotham Book"/>
              <a:ea typeface="+mn-ea"/>
              <a:cs typeface="Gotham Book"/>
            </a:endParaRPr>
          </a:p>
          <a:p>
            <a:pPr marL="171450" indent="-171450" algn="l" hangingPunct="0">
              <a:lnSpc>
                <a:spcPct val="125000"/>
              </a:lnSpc>
              <a:buClr>
                <a:srgbClr val="FFFFFF"/>
              </a:buClr>
              <a:buFont typeface="Arial" panose="020B0604020202020204" pitchFamily="34" charset="0"/>
              <a:buChar char="•"/>
            </a:pPr>
            <a:r>
              <a:rPr lang="en-US" sz="975" dirty="0">
                <a:solidFill>
                  <a:srgbClr val="FFFFFF"/>
                </a:solidFill>
                <a:latin typeface="Gotham Book"/>
                <a:ea typeface="+mn-ea"/>
                <a:cs typeface="Gotham Book"/>
              </a:rPr>
              <a:t>7 NGOs</a:t>
            </a:r>
          </a:p>
          <a:p>
            <a:pPr marL="171450" indent="-171450" algn="l" hangingPunct="0">
              <a:lnSpc>
                <a:spcPct val="125000"/>
              </a:lnSpc>
              <a:buClr>
                <a:srgbClr val="FFFFFF"/>
              </a:buClr>
              <a:buFont typeface="Arial" panose="020B0604020202020204" pitchFamily="34" charset="0"/>
              <a:buChar char="•"/>
            </a:pPr>
            <a:r>
              <a:rPr lang="en-US" sz="975" dirty="0">
                <a:solidFill>
                  <a:srgbClr val="FFFFFF"/>
                </a:solidFill>
                <a:latin typeface="Gotham Book"/>
                <a:cs typeface="Gotham Book"/>
              </a:rPr>
              <a:t>7 Educational Institutions </a:t>
            </a:r>
          </a:p>
          <a:p>
            <a:pPr marL="171450" indent="-171450" algn="l" hangingPunct="0">
              <a:lnSpc>
                <a:spcPct val="125000"/>
              </a:lnSpc>
              <a:buClr>
                <a:srgbClr val="FFFFFF"/>
              </a:buClr>
              <a:buFont typeface="Arial" panose="020B0604020202020204" pitchFamily="34" charset="0"/>
              <a:buChar char="•"/>
            </a:pPr>
            <a:r>
              <a:rPr lang="en-US" sz="975" dirty="0">
                <a:solidFill>
                  <a:srgbClr val="FFFFFF"/>
                </a:solidFill>
                <a:latin typeface="Gotham Book"/>
                <a:cs typeface="Gotham Book"/>
              </a:rPr>
              <a:t>6 Private Businesses</a:t>
            </a:r>
          </a:p>
          <a:p>
            <a:pPr marL="171450" indent="-171450" algn="l" hangingPunct="0">
              <a:lnSpc>
                <a:spcPct val="125000"/>
              </a:lnSpc>
              <a:buClr>
                <a:srgbClr val="FFFFFF"/>
              </a:buClr>
              <a:buFont typeface="Arial" panose="020B0604020202020204" pitchFamily="34" charset="0"/>
              <a:buChar char="•"/>
            </a:pPr>
            <a:r>
              <a:rPr lang="en-US" sz="975" dirty="0">
                <a:solidFill>
                  <a:srgbClr val="FFFFFF"/>
                </a:solidFill>
                <a:latin typeface="Gotham Book"/>
                <a:ea typeface="+mn-ea"/>
                <a:cs typeface="Gotham Book"/>
              </a:rPr>
              <a:t>1 Government Agenc</a:t>
            </a:r>
            <a:r>
              <a:rPr lang="en-US" sz="975" dirty="0">
                <a:solidFill>
                  <a:srgbClr val="FFFFFF"/>
                </a:solidFill>
                <a:latin typeface="Gotham Book"/>
                <a:cs typeface="Gotham Book"/>
              </a:rPr>
              <a:t>y</a:t>
            </a:r>
          </a:p>
          <a:p>
            <a:pPr marL="171450" indent="-171450" algn="l" hangingPunct="0">
              <a:lnSpc>
                <a:spcPct val="125000"/>
              </a:lnSpc>
              <a:buClr>
                <a:srgbClr val="FFFFFF"/>
              </a:buClr>
              <a:buFont typeface="Arial" panose="020B0604020202020204" pitchFamily="34" charset="0"/>
              <a:buChar char="•"/>
            </a:pPr>
            <a:r>
              <a:rPr lang="en-US" sz="975" dirty="0">
                <a:solidFill>
                  <a:srgbClr val="FFFFFF"/>
                </a:solidFill>
                <a:latin typeface="Gotham Book"/>
                <a:ea typeface="+mn-ea"/>
                <a:cs typeface="Gotham Book"/>
              </a:rPr>
              <a:t>1 Financial Institution </a:t>
            </a:r>
            <a:endParaRPr sz="975" dirty="0">
              <a:solidFill>
                <a:srgbClr val="FFFFFF"/>
              </a:solidFill>
              <a:latin typeface="Gotham Book"/>
              <a:ea typeface="+mn-ea"/>
              <a:cs typeface="Gotham Book"/>
            </a:endParaRPr>
          </a:p>
        </p:txBody>
      </p:sp>
      <p:pic>
        <p:nvPicPr>
          <p:cNvPr id="24" name="Shape-1"/>
          <p:cNvPicPr/>
          <p:nvPr/>
        </p:nvPicPr>
        <p:blipFill rotWithShape="1">
          <a:blip r:embed="rId11"/>
          <a:stretch>
            <a:fillRect/>
          </a:stretch>
        </p:blipFill>
        <p:spPr>
          <a:xfrm>
            <a:off x="479664" y="3052560"/>
            <a:ext cx="6654561" cy="1492382"/>
          </a:xfrm>
          <a:prstGeom prst="rect">
            <a:avLst/>
          </a:prstGeom>
        </p:spPr>
      </p:pic>
      <p:pic>
        <p:nvPicPr>
          <p:cNvPr id="25" name="Shape-18"/>
          <p:cNvPicPr/>
          <p:nvPr/>
        </p:nvPicPr>
        <p:blipFill rotWithShape="1">
          <a:blip r:embed="rId12"/>
          <a:stretch>
            <a:fillRect/>
          </a:stretch>
        </p:blipFill>
        <p:spPr>
          <a:xfrm rot="10800000">
            <a:off x="6210679" y="4448175"/>
            <a:ext cx="649605" cy="250613"/>
          </a:xfrm>
          <a:prstGeom prst="rect">
            <a:avLst/>
          </a:prstGeom>
        </p:spPr>
      </p:pic>
      <p:pic>
        <p:nvPicPr>
          <p:cNvPr id="26" name="Shape-1"/>
          <p:cNvPicPr/>
          <p:nvPr/>
        </p:nvPicPr>
        <p:blipFill rotWithShape="1">
          <a:blip r:embed="rId13"/>
          <a:stretch>
            <a:fillRect/>
          </a:stretch>
        </p:blipFill>
        <p:spPr>
          <a:xfrm>
            <a:off x="464233" y="3049517"/>
            <a:ext cx="1933575" cy="1495425"/>
          </a:xfrm>
          <a:prstGeom prst="rect">
            <a:avLst/>
          </a:prstGeom>
        </p:spPr>
      </p:pic>
      <p:pic>
        <p:nvPicPr>
          <p:cNvPr id="27" name="Africa"/>
          <p:cNvPicPr/>
          <p:nvPr/>
        </p:nvPicPr>
        <p:blipFill rotWithShape="1">
          <a:blip r:embed="rId14"/>
          <a:stretch>
            <a:fillRect/>
          </a:stretch>
        </p:blipFill>
        <p:spPr>
          <a:xfrm>
            <a:off x="609600" y="3124200"/>
            <a:ext cx="1609725" cy="1295400"/>
          </a:xfrm>
          <a:prstGeom prst="rect">
            <a:avLst/>
          </a:prstGeom>
        </p:spPr>
      </p:pic>
      <p:sp>
        <p:nvSpPr>
          <p:cNvPr id="28" name="Body text copy copy 21"/>
          <p:cNvSpPr/>
          <p:nvPr/>
        </p:nvSpPr>
        <p:spPr>
          <a:xfrm>
            <a:off x="4669138" y="3305175"/>
            <a:ext cx="2333020" cy="1200150"/>
          </a:xfrm>
          <a:prstGeom prst="rect">
            <a:avLst/>
          </a:prstGeom>
        </p:spPr>
        <p:txBody>
          <a:bodyPr spcFirstLastPara="0" lIns="95250" tIns="95250" rIns="95250" bIns="0" anchor="t"/>
          <a:lstStyle/>
          <a:p>
            <a:pPr algn="l" hangingPunct="0">
              <a:lnSpc>
                <a:spcPct val="133333"/>
              </a:lnSpc>
            </a:pPr>
            <a:r>
              <a:rPr sz="900" dirty="0">
                <a:solidFill>
                  <a:srgbClr val="00468B"/>
                </a:solidFill>
                <a:latin typeface="Gotham Medium" pitchFamily="2" charset="0"/>
                <a:cs typeface="Gotham Medium" pitchFamily="2" charset="0"/>
              </a:rPr>
              <a:t>Duration: </a:t>
            </a:r>
            <a:r>
              <a:rPr sz="900" dirty="0">
                <a:solidFill>
                  <a:srgbClr val="00468B"/>
                </a:solidFill>
                <a:latin typeface="Gotham Book"/>
                <a:ea typeface="+mn-ea"/>
                <a:cs typeface="Gotham Book"/>
              </a:rPr>
              <a:t>2018 to 2023</a:t>
            </a:r>
          </a:p>
          <a:p>
            <a:pPr algn="l" hangingPunct="0">
              <a:lnSpc>
                <a:spcPct val="133333"/>
              </a:lnSpc>
            </a:pPr>
            <a:r>
              <a:rPr sz="900" dirty="0">
                <a:solidFill>
                  <a:srgbClr val="00468B"/>
                </a:solidFill>
                <a:latin typeface="Gotham Medium" pitchFamily="2" charset="0"/>
                <a:cs typeface="Gotham Medium" pitchFamily="2" charset="0"/>
              </a:rPr>
              <a:t>Implementing Partners: </a:t>
            </a:r>
            <a:r>
              <a:rPr lang="en-US" sz="900" dirty="0">
                <a:solidFill>
                  <a:srgbClr val="00468B"/>
                </a:solidFill>
                <a:latin typeface="Gotham Book"/>
                <a:cs typeface="Gotham Book"/>
              </a:rPr>
              <a:t>F</a:t>
            </a:r>
            <a:r>
              <a:rPr sz="900" dirty="0">
                <a:solidFill>
                  <a:srgbClr val="00468B"/>
                </a:solidFill>
                <a:latin typeface="Gotham Book"/>
                <a:ea typeface="+mn-ea"/>
                <a:cs typeface="Gotham Book"/>
              </a:rPr>
              <a:t>armers' cooperat</a:t>
            </a:r>
            <a:r>
              <a:rPr lang="en-US" sz="900" dirty="0">
                <a:solidFill>
                  <a:srgbClr val="00468B"/>
                </a:solidFill>
                <a:latin typeface="Gotham Book"/>
                <a:cs typeface="Gotham Book"/>
              </a:rPr>
              <a:t>ives and associations, NGOs, educational institutions, private businesses, gov’t agencies, and financial institutions  </a:t>
            </a:r>
            <a:endParaRPr sz="900" dirty="0">
              <a:solidFill>
                <a:srgbClr val="00468B"/>
              </a:solidFill>
              <a:latin typeface="Gotham Book"/>
              <a:ea typeface="+mn-ea"/>
              <a:cs typeface="Gotham Book"/>
            </a:endParaRPr>
          </a:p>
        </p:txBody>
      </p:sp>
      <p:sp>
        <p:nvSpPr>
          <p:cNvPr id="29" name="Body text copy copy 22"/>
          <p:cNvSpPr/>
          <p:nvPr/>
        </p:nvSpPr>
        <p:spPr>
          <a:xfrm>
            <a:off x="2359708" y="2981325"/>
            <a:ext cx="4736417" cy="504825"/>
          </a:xfrm>
          <a:prstGeom prst="rect">
            <a:avLst/>
          </a:prstGeom>
        </p:spPr>
        <p:txBody>
          <a:bodyPr spcFirstLastPara="0" lIns="95250" tIns="95250" rIns="95250" bIns="0" anchor="t"/>
          <a:lstStyle/>
          <a:p>
            <a:pPr algn="ctr" hangingPunct="0">
              <a:lnSpc>
                <a:spcPct val="125000"/>
              </a:lnSpc>
            </a:pPr>
            <a:r>
              <a:rPr sz="1650" dirty="0">
                <a:solidFill>
                  <a:srgbClr val="00468B"/>
                </a:solidFill>
                <a:latin typeface="Gotham Medium" pitchFamily="2" charset="0"/>
                <a:cs typeface="Gotham Medium" pitchFamily="2" charset="0"/>
              </a:rPr>
              <a:t>QUICK FACTS</a:t>
            </a:r>
          </a:p>
        </p:txBody>
      </p:sp>
      <p:pic>
        <p:nvPicPr>
          <p:cNvPr id="30" name="Food-335"/>
          <p:cNvPicPr/>
          <p:nvPr/>
        </p:nvPicPr>
        <p:blipFill rotWithShape="1">
          <a:blip r:embed="rId15"/>
          <a:stretch>
            <a:fillRect/>
          </a:stretch>
        </p:blipFill>
        <p:spPr>
          <a:xfrm>
            <a:off x="1028755" y="5067300"/>
            <a:ext cx="352934" cy="399474"/>
          </a:xfrm>
          <a:prstGeom prst="rect">
            <a:avLst/>
          </a:prstGeom>
        </p:spPr>
      </p:pic>
      <p:pic>
        <p:nvPicPr>
          <p:cNvPr id="31" name="Animal_O29"/>
          <p:cNvPicPr/>
          <p:nvPr/>
        </p:nvPicPr>
        <p:blipFill rotWithShape="1">
          <a:blip r:embed="rId16"/>
          <a:stretch>
            <a:fillRect/>
          </a:stretch>
        </p:blipFill>
        <p:spPr>
          <a:xfrm>
            <a:off x="2739007" y="5077103"/>
            <a:ext cx="423293" cy="361662"/>
          </a:xfrm>
          <a:prstGeom prst="rect">
            <a:avLst/>
          </a:prstGeom>
        </p:spPr>
      </p:pic>
      <p:pic>
        <p:nvPicPr>
          <p:cNvPr id="32" name="money bag dollar outline"/>
          <p:cNvPicPr/>
          <p:nvPr/>
        </p:nvPicPr>
        <p:blipFill rotWithShape="1">
          <a:blip r:embed="rId17"/>
          <a:stretch>
            <a:fillRect/>
          </a:stretch>
        </p:blipFill>
        <p:spPr>
          <a:xfrm>
            <a:off x="4294344" y="5094148"/>
            <a:ext cx="401777" cy="401777"/>
          </a:xfrm>
          <a:prstGeom prst="rect">
            <a:avLst/>
          </a:prstGeom>
        </p:spPr>
      </p:pic>
      <p:pic>
        <p:nvPicPr>
          <p:cNvPr id="33" name="Animal_O12"/>
          <p:cNvPicPr/>
          <p:nvPr/>
        </p:nvPicPr>
        <p:blipFill rotWithShape="1">
          <a:blip r:embed="rId18"/>
          <a:stretch>
            <a:fillRect/>
          </a:stretch>
        </p:blipFill>
        <p:spPr>
          <a:xfrm>
            <a:off x="2616804" y="5229225"/>
            <a:ext cx="222018" cy="219075"/>
          </a:xfrm>
          <a:prstGeom prst="rect">
            <a:avLst/>
          </a:prstGeom>
        </p:spPr>
      </p:pic>
      <p:pic>
        <p:nvPicPr>
          <p:cNvPr id="34" name="menu 9 morph outline copy 2"/>
          <p:cNvPicPr/>
          <p:nvPr/>
        </p:nvPicPr>
        <p:blipFill rotWithShape="1">
          <a:blip r:embed="rId7"/>
          <a:stretch>
            <a:fillRect/>
          </a:stretch>
        </p:blipFill>
        <p:spPr>
          <a:xfrm rot="-5400000">
            <a:off x="6243587" y="4877038"/>
            <a:ext cx="258325" cy="314998"/>
          </a:xfrm>
          <a:prstGeom prst="rect">
            <a:avLst/>
          </a:prstGeom>
        </p:spPr>
      </p:pic>
      <p:pic>
        <p:nvPicPr>
          <p:cNvPr id="35" name="menu 9 morph outline"/>
          <p:cNvPicPr/>
          <p:nvPr/>
        </p:nvPicPr>
        <p:blipFill rotWithShape="1">
          <a:blip r:embed="rId19"/>
          <a:stretch>
            <a:fillRect/>
          </a:stretch>
        </p:blipFill>
        <p:spPr>
          <a:xfrm rot="-14246185">
            <a:off x="6377673" y="5012943"/>
            <a:ext cx="165355" cy="165355"/>
          </a:xfrm>
          <a:prstGeom prst="rect">
            <a:avLst/>
          </a:prstGeom>
        </p:spPr>
      </p:pic>
      <p:pic>
        <p:nvPicPr>
          <p:cNvPr id="36" name="menu 9 morph outline copy 1"/>
          <p:cNvPicPr/>
          <p:nvPr/>
        </p:nvPicPr>
        <p:blipFill rotWithShape="1">
          <a:blip r:embed="rId19"/>
          <a:stretch>
            <a:fillRect/>
          </a:stretch>
        </p:blipFill>
        <p:spPr>
          <a:xfrm rot="-18306194">
            <a:off x="6188981" y="5013947"/>
            <a:ext cx="165355" cy="165355"/>
          </a:xfrm>
          <a:prstGeom prst="rect">
            <a:avLst/>
          </a:prstGeom>
        </p:spPr>
      </p:pic>
      <p:pic>
        <p:nvPicPr>
          <p:cNvPr id="37" name="money bag dollar outline copy 1"/>
          <p:cNvPicPr/>
          <p:nvPr/>
        </p:nvPicPr>
        <p:blipFill rotWithShape="1">
          <a:blip r:embed="rId17"/>
          <a:stretch>
            <a:fillRect/>
          </a:stretch>
        </p:blipFill>
        <p:spPr>
          <a:xfrm>
            <a:off x="6162442" y="5103673"/>
            <a:ext cx="401777" cy="401777"/>
          </a:xfrm>
          <a:prstGeom prst="rect">
            <a:avLst/>
          </a:prstGeom>
        </p:spPr>
      </p:pic>
      <p:sp>
        <p:nvSpPr>
          <p:cNvPr id="38" name="Body text copy copy 23"/>
          <p:cNvSpPr/>
          <p:nvPr/>
        </p:nvSpPr>
        <p:spPr>
          <a:xfrm>
            <a:off x="2515012" y="3305175"/>
            <a:ext cx="2375425" cy="1200150"/>
          </a:xfrm>
          <a:prstGeom prst="rect">
            <a:avLst/>
          </a:prstGeom>
        </p:spPr>
        <p:txBody>
          <a:bodyPr spcFirstLastPara="0" lIns="95250" tIns="95250" rIns="95250" bIns="0" anchor="t"/>
          <a:lstStyle/>
          <a:p>
            <a:pPr algn="l" hangingPunct="0">
              <a:lnSpc>
                <a:spcPct val="133333"/>
              </a:lnSpc>
            </a:pPr>
            <a:r>
              <a:rPr sz="900" dirty="0">
                <a:solidFill>
                  <a:srgbClr val="00468B"/>
                </a:solidFill>
                <a:latin typeface="Gotham Medium" pitchFamily="2" charset="0"/>
                <a:cs typeface="Gotham Medium" pitchFamily="2" charset="0"/>
              </a:rPr>
              <a:t>Project Location: </a:t>
            </a:r>
            <a:r>
              <a:rPr sz="900" dirty="0">
                <a:solidFill>
                  <a:srgbClr val="00468B"/>
                </a:solidFill>
                <a:latin typeface="Gotham Book"/>
                <a:ea typeface="+mn-ea"/>
                <a:cs typeface="Gotham Book"/>
              </a:rPr>
              <a:t>Ethiopia </a:t>
            </a:r>
          </a:p>
          <a:p>
            <a:pPr algn="l" hangingPunct="0">
              <a:lnSpc>
                <a:spcPct val="133333"/>
              </a:lnSpc>
            </a:pPr>
            <a:r>
              <a:rPr sz="900" dirty="0">
                <a:solidFill>
                  <a:srgbClr val="00468B"/>
                </a:solidFill>
                <a:latin typeface="Gotham Medium" pitchFamily="2" charset="0"/>
                <a:cs typeface="Gotham Medium" pitchFamily="2" charset="0"/>
              </a:rPr>
              <a:t>Project Type: </a:t>
            </a:r>
            <a:r>
              <a:rPr sz="900" dirty="0">
                <a:solidFill>
                  <a:srgbClr val="00468B"/>
                </a:solidFill>
                <a:latin typeface="Gotham Book"/>
                <a:ea typeface="+mn-ea"/>
                <a:cs typeface="Gotham Book"/>
              </a:rPr>
              <a:t>Agriculture</a:t>
            </a:r>
          </a:p>
          <a:p>
            <a:pPr algn="l" hangingPunct="0">
              <a:lnSpc>
                <a:spcPct val="133333"/>
              </a:lnSpc>
            </a:pPr>
            <a:r>
              <a:rPr sz="900" dirty="0">
                <a:solidFill>
                  <a:srgbClr val="00468B"/>
                </a:solidFill>
                <a:latin typeface="Gotham Medium" pitchFamily="2" charset="0"/>
                <a:cs typeface="Gotham Medium" pitchFamily="2" charset="0"/>
              </a:rPr>
              <a:t>Donor: </a:t>
            </a:r>
            <a:r>
              <a:rPr sz="900" dirty="0">
                <a:solidFill>
                  <a:srgbClr val="00468B"/>
                </a:solidFill>
                <a:latin typeface="Gotham Book"/>
                <a:ea typeface="+mn-ea"/>
                <a:cs typeface="Gotham Book"/>
              </a:rPr>
              <a:t>USAID</a:t>
            </a:r>
          </a:p>
          <a:p>
            <a:pPr algn="l" hangingPunct="0">
              <a:lnSpc>
                <a:spcPct val="133333"/>
              </a:lnSpc>
            </a:pPr>
            <a:r>
              <a:rPr sz="900" dirty="0">
                <a:solidFill>
                  <a:srgbClr val="00468B"/>
                </a:solidFill>
                <a:latin typeface="Gotham Medium" pitchFamily="2" charset="0"/>
                <a:cs typeface="Gotham Medium" pitchFamily="2" charset="0"/>
              </a:rPr>
              <a:t>No. of Participants: </a:t>
            </a:r>
            <a:r>
              <a:rPr lang="en-US" sz="900" dirty="0">
                <a:solidFill>
                  <a:srgbClr val="00468B"/>
                </a:solidFill>
                <a:latin typeface="Gotham Book"/>
                <a:cs typeface="Gotham Book"/>
              </a:rPr>
              <a:t>9,690</a:t>
            </a:r>
            <a:endParaRPr sz="900" dirty="0">
              <a:solidFill>
                <a:srgbClr val="00468B"/>
              </a:solidFill>
              <a:latin typeface="Gotham Book"/>
              <a:ea typeface="+mn-ea"/>
              <a:cs typeface="Gotham Book"/>
            </a:endParaRPr>
          </a:p>
          <a:p>
            <a:pPr algn="l" hangingPunct="0">
              <a:lnSpc>
                <a:spcPct val="133333"/>
              </a:lnSpc>
            </a:pPr>
            <a:r>
              <a:rPr sz="900" dirty="0">
                <a:solidFill>
                  <a:srgbClr val="00468B"/>
                </a:solidFill>
                <a:latin typeface="Gotham Medium" pitchFamily="2" charset="0"/>
                <a:cs typeface="Gotham Medium" pitchFamily="2" charset="0"/>
              </a:rPr>
              <a:t>Value Chains: </a:t>
            </a:r>
            <a:r>
              <a:rPr sz="900" dirty="0">
                <a:solidFill>
                  <a:srgbClr val="00468B"/>
                </a:solidFill>
                <a:latin typeface="Gotham Book"/>
                <a:ea typeface="+mn-ea"/>
                <a:cs typeface="Gotham Book"/>
              </a:rPr>
              <a:t>Crops &amp; livestock</a:t>
            </a:r>
          </a:p>
        </p:txBody>
      </p:sp>
      <p:pic>
        <p:nvPicPr>
          <p:cNvPr id="39" name="Vertical_RGB_294_White"/>
          <p:cNvPicPr/>
          <p:nvPr/>
        </p:nvPicPr>
        <p:blipFill rotWithShape="1">
          <a:blip r:embed="rId20"/>
          <a:stretch>
            <a:fillRect/>
          </a:stretch>
        </p:blipFill>
        <p:spPr>
          <a:xfrm>
            <a:off x="-50746" y="-85725"/>
            <a:ext cx="1262590" cy="1080098"/>
          </a:xfrm>
          <a:prstGeom prst="rect">
            <a:avLst/>
          </a:prstGeom>
        </p:spPr>
      </p:pic>
      <p:pic>
        <p:nvPicPr>
          <p:cNvPr id="40" name="Farmer-to-Farmer"/>
          <p:cNvPicPr/>
          <p:nvPr/>
        </p:nvPicPr>
        <p:blipFill rotWithShape="1">
          <a:blip r:embed="rId21"/>
          <a:stretch>
            <a:fillRect/>
          </a:stretch>
        </p:blipFill>
        <p:spPr>
          <a:xfrm>
            <a:off x="6321823" y="104775"/>
            <a:ext cx="1112593" cy="197088"/>
          </a:xfrm>
          <a:prstGeom prst="rect">
            <a:avLst/>
          </a:prstGeom>
        </p:spPr>
      </p:pic>
      <p:sp>
        <p:nvSpPr>
          <p:cNvPr id="41" name="Body text copy copy 24"/>
          <p:cNvSpPr/>
          <p:nvPr/>
        </p:nvSpPr>
        <p:spPr>
          <a:xfrm>
            <a:off x="6162675" y="199871"/>
            <a:ext cx="1504950" cy="371475"/>
          </a:xfrm>
          <a:prstGeom prst="rect">
            <a:avLst/>
          </a:prstGeom>
        </p:spPr>
        <p:txBody>
          <a:bodyPr spcFirstLastPara="0" lIns="95250" tIns="95250" rIns="95250" bIns="0" anchor="t"/>
          <a:lstStyle/>
          <a:p>
            <a:pPr algn="ctr" hangingPunct="0">
              <a:lnSpc>
                <a:spcPct val="100000"/>
              </a:lnSpc>
            </a:pPr>
            <a:r>
              <a:rPr sz="1200" spc="375">
                <a:solidFill>
                  <a:srgbClr val="5C801F"/>
                </a:solidFill>
                <a:latin typeface="Gotham Bold"/>
                <a:ea typeface="+mn-ea"/>
                <a:cs typeface="Gotham Bold"/>
              </a:rPr>
              <a:t>ETHIOPIA</a:t>
            </a:r>
          </a:p>
        </p:txBody>
      </p:sp>
      <p:pic>
        <p:nvPicPr>
          <p:cNvPr id="42" name="menu 9 morph outline copy 5"/>
          <p:cNvPicPr/>
          <p:nvPr/>
        </p:nvPicPr>
        <p:blipFill rotWithShape="1">
          <a:blip r:embed="rId22"/>
          <a:stretch>
            <a:fillRect/>
          </a:stretch>
        </p:blipFill>
        <p:spPr>
          <a:xfrm rot="-8100000">
            <a:off x="4243628" y="4985786"/>
            <a:ext cx="255732" cy="193763"/>
          </a:xfrm>
          <a:prstGeom prst="rect">
            <a:avLst/>
          </a:prstGeom>
        </p:spPr>
      </p:pic>
      <p:pic>
        <p:nvPicPr>
          <p:cNvPr id="43" name="menu 9 morph outline copy 6"/>
          <p:cNvPicPr/>
          <p:nvPr/>
        </p:nvPicPr>
        <p:blipFill rotWithShape="1">
          <a:blip r:embed="rId22"/>
          <a:stretch>
            <a:fillRect/>
          </a:stretch>
        </p:blipFill>
        <p:spPr>
          <a:xfrm rot="-3121925">
            <a:off x="4491278" y="4981575"/>
            <a:ext cx="255732" cy="193763"/>
          </a:xfrm>
          <a:prstGeom prst="rect">
            <a:avLst/>
          </a:prstGeom>
        </p:spPr>
      </p:pic>
      <p:pic>
        <p:nvPicPr>
          <p:cNvPr id="44" name="CRS Logo Pos RGB"/>
          <p:cNvPicPr/>
          <p:nvPr/>
        </p:nvPicPr>
        <p:blipFill rotWithShape="1">
          <a:blip r:embed="rId23"/>
          <a:stretch>
            <a:fillRect/>
          </a:stretch>
        </p:blipFill>
        <p:spPr>
          <a:xfrm>
            <a:off x="5954959" y="9035209"/>
            <a:ext cx="931338" cy="608431"/>
          </a:xfrm>
          <a:prstGeom prst="rect">
            <a:avLst/>
          </a:prstGeom>
        </p:spPr>
      </p:pic>
    </p:spTree>
    <p:extLst>
      <p:ext uri="{BB962C8B-B14F-4D97-AF65-F5344CB8AC3E}">
        <p14:creationId xmlns:p14="http://schemas.microsoft.com/office/powerpoint/2010/main" val="3930024240"/>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Untitled"/>
        <p:cNvGrpSpPr/>
        <p:nvPr/>
      </p:nvGrpSpPr>
      <p:grpSpPr>
        <a:xfrm>
          <a:off x="0" y="0"/>
          <a:ext cx="0" cy="0"/>
          <a:chOff x="0" y="0"/>
          <a:chExt cx="0" cy="0"/>
        </a:xfrm>
      </p:grpSpPr>
      <p:sp>
        <p:nvSpPr>
          <p:cNvPr id="19" name="Body text copy copy 15"/>
          <p:cNvSpPr/>
          <p:nvPr/>
        </p:nvSpPr>
        <p:spPr>
          <a:xfrm>
            <a:off x="350606" y="4000500"/>
            <a:ext cx="3223021" cy="1790700"/>
          </a:xfrm>
          <a:prstGeom prst="rect">
            <a:avLst/>
          </a:prstGeom>
        </p:spPr>
        <p:txBody>
          <a:bodyPr spcFirstLastPara="0" lIns="95250" tIns="95250" rIns="95250" bIns="0" anchor="t"/>
          <a:lstStyle/>
          <a:p>
            <a:pPr marL="114300" indent="-114300" algn="l" hangingPunct="0">
              <a:lnSpc>
                <a:spcPct val="116667"/>
              </a:lnSpc>
              <a:buClr>
                <a:srgbClr val="00468B"/>
              </a:buClr>
              <a:buFont typeface="Courier New" panose="020B0604020202020204" pitchFamily="34" charset="0"/>
              <a:buChar char="o"/>
            </a:pPr>
            <a:r>
              <a:rPr sz="900" dirty="0">
                <a:solidFill>
                  <a:srgbClr val="00468B"/>
                </a:solidFill>
                <a:latin typeface="Gotham Book"/>
                <a:ea typeface="+mn-ea"/>
                <a:cs typeface="Gotham Book"/>
              </a:rPr>
              <a:t>Facilitate economic growth within targeted sub-sectors to influence entire value chains.</a:t>
            </a:r>
          </a:p>
          <a:p>
            <a:pPr algn="l" hangingPunct="0">
              <a:lnSpc>
                <a:spcPct val="116667"/>
              </a:lnSpc>
            </a:pPr>
            <a:endParaRPr sz="900" dirty="0">
              <a:solidFill>
                <a:srgbClr val="00468B"/>
              </a:solidFill>
              <a:latin typeface="Gotham Book"/>
              <a:ea typeface="+mn-ea"/>
              <a:cs typeface="Gotham Book"/>
            </a:endParaRPr>
          </a:p>
          <a:p>
            <a:pPr marL="114300" indent="-114300" algn="l" hangingPunct="0">
              <a:lnSpc>
                <a:spcPct val="116667"/>
              </a:lnSpc>
              <a:buClr>
                <a:srgbClr val="00468B"/>
              </a:buClr>
              <a:buFont typeface="Courier New" panose="020B0604020202020204" pitchFamily="34" charset="0"/>
              <a:buChar char="o"/>
            </a:pPr>
            <a:r>
              <a:rPr sz="900" dirty="0">
                <a:solidFill>
                  <a:srgbClr val="00468B"/>
                </a:solidFill>
                <a:latin typeface="Gotham Book"/>
                <a:ea typeface="+mn-ea"/>
                <a:cs typeface="Gotham Book"/>
              </a:rPr>
              <a:t>Enhance sub-sector inclusiveness to support the participation of more individuals and communities.</a:t>
            </a:r>
          </a:p>
          <a:p>
            <a:pPr algn="l" hangingPunct="0">
              <a:lnSpc>
                <a:spcPct val="116667"/>
              </a:lnSpc>
            </a:pPr>
            <a:endParaRPr sz="900" dirty="0">
              <a:solidFill>
                <a:srgbClr val="00468B"/>
              </a:solidFill>
              <a:latin typeface="Gotham Book"/>
              <a:ea typeface="+mn-ea"/>
              <a:cs typeface="Gotham Book"/>
            </a:endParaRPr>
          </a:p>
          <a:p>
            <a:pPr marL="114300" indent="-114300" algn="l" hangingPunct="0">
              <a:lnSpc>
                <a:spcPct val="116667"/>
              </a:lnSpc>
              <a:buClr>
                <a:srgbClr val="00468B"/>
              </a:buClr>
              <a:buFont typeface="Courier New" panose="020B0604020202020204" pitchFamily="34" charset="0"/>
              <a:buChar char="o"/>
            </a:pPr>
            <a:r>
              <a:rPr sz="900" dirty="0">
                <a:solidFill>
                  <a:srgbClr val="00468B"/>
                </a:solidFill>
                <a:latin typeface="Gotham Book"/>
                <a:ea typeface="+mn-ea"/>
                <a:cs typeface="Gotham Book"/>
              </a:rPr>
              <a:t>Increase the US public’s understanding of international development issues and programs, and international understanding of the US and US international development programs.</a:t>
            </a:r>
          </a:p>
        </p:txBody>
      </p:sp>
      <p:sp>
        <p:nvSpPr>
          <p:cNvPr id="20" name="Body text copy copy 16"/>
          <p:cNvSpPr/>
          <p:nvPr/>
        </p:nvSpPr>
        <p:spPr>
          <a:xfrm>
            <a:off x="378748" y="3609975"/>
            <a:ext cx="3431822" cy="504825"/>
          </a:xfrm>
          <a:prstGeom prst="rect">
            <a:avLst/>
          </a:prstGeom>
        </p:spPr>
        <p:txBody>
          <a:bodyPr spcFirstLastPara="0" lIns="95250" tIns="95250" rIns="95250" bIns="0" anchor="t"/>
          <a:lstStyle/>
          <a:p>
            <a:pPr algn="l" hangingPunct="0">
              <a:lnSpc>
                <a:spcPct val="125000"/>
              </a:lnSpc>
            </a:pPr>
            <a:r>
              <a:rPr sz="1650" dirty="0">
                <a:solidFill>
                  <a:srgbClr val="00468B"/>
                </a:solidFill>
                <a:latin typeface="Gotham Medium" pitchFamily="2" charset="0"/>
                <a:cs typeface="Gotham Medium" pitchFamily="2" charset="0"/>
              </a:rPr>
              <a:t>PROJECT GOALS</a:t>
            </a:r>
          </a:p>
        </p:txBody>
      </p:sp>
      <p:sp>
        <p:nvSpPr>
          <p:cNvPr id="21" name="Body text copy copy 21"/>
          <p:cNvSpPr/>
          <p:nvPr/>
        </p:nvSpPr>
        <p:spPr>
          <a:xfrm>
            <a:off x="376575" y="8410575"/>
            <a:ext cx="3135208" cy="828675"/>
          </a:xfrm>
          <a:prstGeom prst="rect">
            <a:avLst/>
          </a:prstGeom>
        </p:spPr>
        <p:txBody>
          <a:bodyPr spcFirstLastPara="0" lIns="95250" tIns="95250" rIns="95250" bIns="0" anchor="t"/>
          <a:lstStyle/>
          <a:p>
            <a:pPr algn="l" hangingPunct="0">
              <a:lnSpc>
                <a:spcPct val="116667"/>
              </a:lnSpc>
            </a:pPr>
            <a:r>
              <a:rPr sz="900">
                <a:solidFill>
                  <a:srgbClr val="00468B"/>
                </a:solidFill>
                <a:latin typeface="Gotham Book"/>
                <a:ea typeface="+mn-ea"/>
                <a:cs typeface="Gotham Book"/>
              </a:rPr>
              <a:t>Following the outbreak of the COVID-19 pandemic, US volunteers who were unable to travel provided remote support to local volunteers who directly supported the host partners.</a:t>
            </a:r>
          </a:p>
        </p:txBody>
      </p:sp>
      <p:pic>
        <p:nvPicPr>
          <p:cNvPr id="22" name="Line"/>
          <p:cNvPicPr/>
          <p:nvPr/>
        </p:nvPicPr>
        <p:blipFill rotWithShape="1">
          <a:blip r:embed="rId4"/>
          <a:stretch>
            <a:fillRect/>
          </a:stretch>
        </p:blipFill>
        <p:spPr>
          <a:xfrm>
            <a:off x="433725" y="9591675"/>
            <a:ext cx="6762750" cy="190500"/>
          </a:xfrm>
          <a:prstGeom prst="rect">
            <a:avLst/>
          </a:prstGeom>
        </p:spPr>
      </p:pic>
      <p:sp>
        <p:nvSpPr>
          <p:cNvPr id="23" name="Body text copy copy 23"/>
          <p:cNvSpPr/>
          <p:nvPr/>
        </p:nvSpPr>
        <p:spPr>
          <a:xfrm>
            <a:off x="378748" y="5772150"/>
            <a:ext cx="3431822" cy="504825"/>
          </a:xfrm>
          <a:prstGeom prst="rect">
            <a:avLst/>
          </a:prstGeom>
        </p:spPr>
        <p:txBody>
          <a:bodyPr spcFirstLastPara="0" lIns="95250" tIns="95250" rIns="95250" bIns="0" anchor="t"/>
          <a:lstStyle/>
          <a:p>
            <a:pPr algn="l" hangingPunct="0">
              <a:lnSpc>
                <a:spcPct val="125000"/>
              </a:lnSpc>
            </a:pPr>
            <a:r>
              <a:rPr sz="1650" dirty="0">
                <a:solidFill>
                  <a:srgbClr val="00468B"/>
                </a:solidFill>
                <a:latin typeface="Gotham Medium" pitchFamily="2" charset="0"/>
                <a:cs typeface="Gotham Medium" pitchFamily="2" charset="0"/>
              </a:rPr>
              <a:t>F2F IN ETHIOPIA</a:t>
            </a:r>
          </a:p>
        </p:txBody>
      </p:sp>
      <p:sp>
        <p:nvSpPr>
          <p:cNvPr id="24" name="Body text copy copy 24"/>
          <p:cNvSpPr/>
          <p:nvPr/>
        </p:nvSpPr>
        <p:spPr>
          <a:xfrm>
            <a:off x="376575" y="6172200"/>
            <a:ext cx="3206577" cy="2266950"/>
          </a:xfrm>
          <a:prstGeom prst="rect">
            <a:avLst/>
          </a:prstGeom>
        </p:spPr>
        <p:txBody>
          <a:bodyPr spcFirstLastPara="0" lIns="95250" tIns="95250" rIns="95250" bIns="0" anchor="t"/>
          <a:lstStyle/>
          <a:p>
            <a:pPr algn="l" hangingPunct="0">
              <a:lnSpc>
                <a:spcPct val="116667"/>
              </a:lnSpc>
            </a:pPr>
            <a:r>
              <a:rPr sz="900" dirty="0">
                <a:solidFill>
                  <a:srgbClr val="00468B"/>
                </a:solidFill>
                <a:latin typeface="Gotham Book"/>
                <a:ea typeface="+mn-ea"/>
                <a:cs typeface="Gotham Book"/>
              </a:rPr>
              <a:t>In consultation with the Government of Ethiopia and USAID/Ethiopia, the CRS F2F program provide</a:t>
            </a:r>
            <a:r>
              <a:rPr lang="en-US" sz="900" dirty="0">
                <a:solidFill>
                  <a:srgbClr val="00468B"/>
                </a:solidFill>
                <a:latin typeface="Gotham Book"/>
                <a:ea typeface="+mn-ea"/>
                <a:cs typeface="Gotham Book"/>
              </a:rPr>
              <a:t>d</a:t>
            </a:r>
            <a:r>
              <a:rPr sz="900" dirty="0">
                <a:solidFill>
                  <a:srgbClr val="00468B"/>
                </a:solidFill>
                <a:latin typeface="Gotham Book"/>
                <a:ea typeface="+mn-ea"/>
                <a:cs typeface="Gotham Book"/>
              </a:rPr>
              <a:t> technical support to the crop (cereals, pulses, and horticultural) and livestock (dairy, poultry and beef) sub-sectors. As a demand-driven program, F2F</a:t>
            </a:r>
          </a:p>
          <a:p>
            <a:pPr algn="l" hangingPunct="0">
              <a:lnSpc>
                <a:spcPct val="116667"/>
              </a:lnSpc>
            </a:pPr>
            <a:r>
              <a:rPr sz="900" dirty="0">
                <a:solidFill>
                  <a:srgbClr val="00468B"/>
                </a:solidFill>
                <a:latin typeface="Gotham Book"/>
                <a:ea typeface="+mn-ea"/>
                <a:cs typeface="Gotham Book"/>
              </a:rPr>
              <a:t>volunteer assignments </a:t>
            </a:r>
            <a:r>
              <a:rPr lang="en-US" sz="900" dirty="0">
                <a:solidFill>
                  <a:srgbClr val="00468B"/>
                </a:solidFill>
                <a:latin typeface="Gotham Book"/>
                <a:ea typeface="+mn-ea"/>
                <a:cs typeface="Gotham Book"/>
              </a:rPr>
              <a:t>were</a:t>
            </a:r>
            <a:r>
              <a:rPr sz="900" dirty="0">
                <a:solidFill>
                  <a:srgbClr val="00468B"/>
                </a:solidFill>
                <a:latin typeface="Gotham Book"/>
                <a:ea typeface="+mn-ea"/>
                <a:cs typeface="Gotham Book"/>
              </a:rPr>
              <a:t> designed based on the</a:t>
            </a:r>
          </a:p>
          <a:p>
            <a:pPr algn="l" hangingPunct="0">
              <a:lnSpc>
                <a:spcPct val="116667"/>
              </a:lnSpc>
            </a:pPr>
            <a:r>
              <a:rPr sz="900" dirty="0">
                <a:solidFill>
                  <a:srgbClr val="00468B"/>
                </a:solidFill>
                <a:latin typeface="Gotham Book"/>
                <a:ea typeface="+mn-ea"/>
                <a:cs typeface="Gotham Book"/>
              </a:rPr>
              <a:t>specific needs of each host organization. The</a:t>
            </a:r>
          </a:p>
          <a:p>
            <a:pPr algn="l" hangingPunct="0">
              <a:lnSpc>
                <a:spcPct val="116667"/>
              </a:lnSpc>
            </a:pPr>
            <a:r>
              <a:rPr sz="900" dirty="0">
                <a:solidFill>
                  <a:srgbClr val="00468B"/>
                </a:solidFill>
                <a:latin typeface="Gotham Book"/>
                <a:ea typeface="+mn-ea"/>
                <a:cs typeface="Gotham Book"/>
              </a:rPr>
              <a:t>assignments </a:t>
            </a:r>
            <a:r>
              <a:rPr lang="en-US" sz="900" dirty="0">
                <a:solidFill>
                  <a:srgbClr val="00468B"/>
                </a:solidFill>
                <a:latin typeface="Gotham Book"/>
                <a:ea typeface="+mn-ea"/>
                <a:cs typeface="Gotham Book"/>
              </a:rPr>
              <a:t>were</a:t>
            </a:r>
            <a:r>
              <a:rPr sz="900" dirty="0">
                <a:solidFill>
                  <a:srgbClr val="00468B"/>
                </a:solidFill>
                <a:latin typeface="Gotham Book"/>
                <a:ea typeface="+mn-ea"/>
                <a:cs typeface="Gotham Book"/>
              </a:rPr>
              <a:t> implemented to improve</a:t>
            </a:r>
          </a:p>
          <a:p>
            <a:pPr algn="l" hangingPunct="0">
              <a:lnSpc>
                <a:spcPct val="116667"/>
              </a:lnSpc>
            </a:pPr>
            <a:r>
              <a:rPr sz="900" dirty="0">
                <a:solidFill>
                  <a:srgbClr val="00468B"/>
                </a:solidFill>
                <a:latin typeface="Gotham Book"/>
                <a:ea typeface="+mn-ea"/>
                <a:cs typeface="Gotham Book"/>
              </a:rPr>
              <a:t>education, research, and extension capabilities,</a:t>
            </a:r>
          </a:p>
          <a:p>
            <a:pPr algn="l" hangingPunct="0">
              <a:lnSpc>
                <a:spcPct val="116667"/>
              </a:lnSpc>
            </a:pPr>
            <a:r>
              <a:rPr sz="900" dirty="0">
                <a:solidFill>
                  <a:srgbClr val="00468B"/>
                </a:solidFill>
                <a:latin typeface="Gotham Book"/>
                <a:ea typeface="+mn-ea"/>
                <a:cs typeface="Gotham Book"/>
              </a:rPr>
              <a:t>productivity, access to markets and credit,</a:t>
            </a:r>
          </a:p>
          <a:p>
            <a:pPr algn="l" hangingPunct="0">
              <a:lnSpc>
                <a:spcPct val="116667"/>
              </a:lnSpc>
            </a:pPr>
            <a:r>
              <a:rPr sz="900" dirty="0">
                <a:solidFill>
                  <a:srgbClr val="00468B"/>
                </a:solidFill>
                <a:latin typeface="Gotham Book"/>
                <a:ea typeface="+mn-ea"/>
                <a:cs typeface="Gotham Book"/>
              </a:rPr>
              <a:t>product processing and value addition, nutritional</a:t>
            </a:r>
          </a:p>
          <a:p>
            <a:pPr algn="l" hangingPunct="0">
              <a:lnSpc>
                <a:spcPct val="116667"/>
              </a:lnSpc>
            </a:pPr>
            <a:r>
              <a:rPr sz="900" dirty="0">
                <a:solidFill>
                  <a:srgbClr val="00468B"/>
                </a:solidFill>
                <a:latin typeface="Gotham Book"/>
                <a:ea typeface="+mn-ea"/>
                <a:cs typeface="Gotham Book"/>
              </a:rPr>
              <a:t>security and organizational development of host</a:t>
            </a:r>
          </a:p>
          <a:p>
            <a:pPr algn="l" hangingPunct="0">
              <a:lnSpc>
                <a:spcPct val="116667"/>
              </a:lnSpc>
            </a:pPr>
            <a:r>
              <a:rPr sz="900" dirty="0">
                <a:solidFill>
                  <a:srgbClr val="00468B"/>
                </a:solidFill>
                <a:latin typeface="Gotham Book"/>
                <a:ea typeface="+mn-ea"/>
                <a:cs typeface="Gotham Book"/>
              </a:rPr>
              <a:t>partners and beneficiaries.</a:t>
            </a:r>
          </a:p>
        </p:txBody>
      </p:sp>
      <p:pic>
        <p:nvPicPr>
          <p:cNvPr id="25" name="Shape-8"/>
          <p:cNvPicPr/>
          <p:nvPr/>
        </p:nvPicPr>
        <p:blipFill rotWithShape="1">
          <a:blip r:embed="rId5"/>
          <a:stretch>
            <a:fillRect/>
          </a:stretch>
        </p:blipFill>
        <p:spPr>
          <a:xfrm>
            <a:off x="4974152" y="772788"/>
            <a:ext cx="1341593" cy="216169"/>
          </a:xfrm>
          <a:prstGeom prst="rect">
            <a:avLst/>
          </a:prstGeom>
        </p:spPr>
      </p:pic>
      <p:pic>
        <p:nvPicPr>
          <p:cNvPr id="26" name="Shape-8 copy 1"/>
          <p:cNvPicPr/>
          <p:nvPr/>
        </p:nvPicPr>
        <p:blipFill rotWithShape="1">
          <a:blip r:embed="rId6"/>
          <a:stretch>
            <a:fillRect/>
          </a:stretch>
        </p:blipFill>
        <p:spPr>
          <a:xfrm>
            <a:off x="5179171" y="828622"/>
            <a:ext cx="902490" cy="216169"/>
          </a:xfrm>
          <a:prstGeom prst="rect">
            <a:avLst/>
          </a:prstGeom>
        </p:spPr>
      </p:pic>
      <p:sp>
        <p:nvSpPr>
          <p:cNvPr id="27" name="Body text copy copy 25"/>
          <p:cNvSpPr/>
          <p:nvPr/>
        </p:nvSpPr>
        <p:spPr>
          <a:xfrm>
            <a:off x="369223" y="476250"/>
            <a:ext cx="2671560" cy="504825"/>
          </a:xfrm>
          <a:prstGeom prst="rect">
            <a:avLst/>
          </a:prstGeom>
        </p:spPr>
        <p:txBody>
          <a:bodyPr spcFirstLastPara="0" lIns="95250" tIns="95250" rIns="95250" bIns="0" anchor="t"/>
          <a:lstStyle/>
          <a:p>
            <a:pPr algn="l" hangingPunct="0">
              <a:lnSpc>
                <a:spcPct val="125000"/>
              </a:lnSpc>
            </a:pPr>
            <a:r>
              <a:rPr sz="1650" dirty="0">
                <a:solidFill>
                  <a:srgbClr val="00468B"/>
                </a:solidFill>
                <a:latin typeface="Gotham Medium" pitchFamily="2" charset="0"/>
                <a:cs typeface="Gotham Medium" pitchFamily="2" charset="0"/>
              </a:rPr>
              <a:t>KEY ACHIEVEMENTS</a:t>
            </a:r>
          </a:p>
        </p:txBody>
      </p:sp>
      <p:sp>
        <p:nvSpPr>
          <p:cNvPr id="31" name="Body text copy copy 26"/>
          <p:cNvSpPr/>
          <p:nvPr/>
        </p:nvSpPr>
        <p:spPr>
          <a:xfrm>
            <a:off x="4066507" y="858278"/>
            <a:ext cx="3027467" cy="333375"/>
          </a:xfrm>
          <a:prstGeom prst="rect">
            <a:avLst/>
          </a:prstGeom>
        </p:spPr>
        <p:txBody>
          <a:bodyPr spcFirstLastPara="0" lIns="95250" tIns="95250" rIns="95250" bIns="0" anchor="t"/>
          <a:lstStyle/>
          <a:p>
            <a:pPr algn="ctr" hangingPunct="0">
              <a:lnSpc>
                <a:spcPct val="116667"/>
              </a:lnSpc>
            </a:pPr>
            <a:r>
              <a:rPr lang="en-US" sz="825" dirty="0">
                <a:solidFill>
                  <a:srgbClr val="00468B"/>
                </a:solidFill>
                <a:latin typeface="Gotham Medium"/>
                <a:ea typeface="+mn-ea"/>
                <a:cs typeface="Gotham Medium"/>
              </a:rPr>
              <a:t>NO. OF </a:t>
            </a:r>
            <a:r>
              <a:rPr lang="en-US" sz="825" dirty="0">
                <a:solidFill>
                  <a:srgbClr val="00468B"/>
                </a:solidFill>
                <a:latin typeface="Gotham Medium"/>
                <a:cs typeface="Gotham Medium"/>
              </a:rPr>
              <a:t>PEOPLE TRAINED</a:t>
            </a:r>
            <a:endParaRPr lang="en-US" sz="825" dirty="0">
              <a:solidFill>
                <a:srgbClr val="00468B"/>
              </a:solidFill>
              <a:latin typeface="Gotham Medium"/>
              <a:ea typeface="+mn-ea"/>
              <a:cs typeface="Gotham Medium"/>
            </a:endParaRPr>
          </a:p>
        </p:txBody>
      </p:sp>
      <p:pic>
        <p:nvPicPr>
          <p:cNvPr id="32" name="Shape-1"/>
          <p:cNvPicPr/>
          <p:nvPr/>
        </p:nvPicPr>
        <p:blipFill rotWithShape="1">
          <a:blip r:embed="rId7"/>
          <a:stretch>
            <a:fillRect/>
          </a:stretch>
        </p:blipFill>
        <p:spPr>
          <a:xfrm>
            <a:off x="4191702" y="2721216"/>
            <a:ext cx="359048" cy="507115"/>
          </a:xfrm>
          <a:prstGeom prst="rect">
            <a:avLst/>
          </a:prstGeom>
        </p:spPr>
      </p:pic>
      <p:pic>
        <p:nvPicPr>
          <p:cNvPr id="33" name="image"/>
          <p:cNvPicPr/>
          <p:nvPr/>
        </p:nvPicPr>
        <p:blipFill rotWithShape="1">
          <a:blip r:embed="rId8"/>
          <a:stretch>
            <a:fillRect/>
          </a:stretch>
        </p:blipFill>
        <p:spPr>
          <a:xfrm>
            <a:off x="4048125" y="3781425"/>
            <a:ext cx="3028950" cy="4238625"/>
          </a:xfrm>
          <a:prstGeom prst="rect">
            <a:avLst/>
          </a:prstGeom>
        </p:spPr>
      </p:pic>
      <p:sp>
        <p:nvSpPr>
          <p:cNvPr id="34" name="Body text copy copy 31"/>
          <p:cNvSpPr/>
          <p:nvPr/>
        </p:nvSpPr>
        <p:spPr>
          <a:xfrm>
            <a:off x="376575" y="9650016"/>
            <a:ext cx="6804975" cy="504825"/>
          </a:xfrm>
          <a:prstGeom prst="rect">
            <a:avLst/>
          </a:prstGeom>
        </p:spPr>
        <p:txBody>
          <a:bodyPr spcFirstLastPara="0" lIns="95250" tIns="95250" rIns="95250" bIns="0" anchor="t"/>
          <a:lstStyle/>
          <a:p>
            <a:pPr algn="l" hangingPunct="0">
              <a:lnSpc>
                <a:spcPct val="125000"/>
              </a:lnSpc>
            </a:pPr>
            <a:r>
              <a:rPr sz="825">
                <a:solidFill>
                  <a:srgbClr val="00468B"/>
                </a:solidFill>
                <a:latin typeface="Gotham Medium"/>
                <a:ea typeface="+mn-ea"/>
                <a:cs typeface="Gotham Medium"/>
              </a:rPr>
              <a:t>CONTACT: Haile Deressa (haile.deressa@crs.org), Ethiopia Farmer-to-Farmer Country Director, or Chi Olisemeka (chi.olisemeka@crs.org), Farmer-to-Farmer Operations Specialist </a:t>
            </a:r>
          </a:p>
        </p:txBody>
      </p:sp>
      <p:sp>
        <p:nvSpPr>
          <p:cNvPr id="35" name="Body text copy copy 32"/>
          <p:cNvSpPr/>
          <p:nvPr/>
        </p:nvSpPr>
        <p:spPr>
          <a:xfrm>
            <a:off x="4143375" y="8010525"/>
            <a:ext cx="2809875" cy="533400"/>
          </a:xfrm>
          <a:prstGeom prst="rect">
            <a:avLst/>
          </a:prstGeom>
        </p:spPr>
        <p:txBody>
          <a:bodyPr spcFirstLastPara="0" lIns="95250" tIns="95250" rIns="95250" bIns="0" anchor="t"/>
          <a:lstStyle/>
          <a:p>
            <a:pPr algn="l" hangingPunct="0">
              <a:lnSpc>
                <a:spcPct val="108333"/>
              </a:lnSpc>
            </a:pPr>
            <a:r>
              <a:rPr sz="675" dirty="0">
                <a:solidFill>
                  <a:srgbClr val="00468B"/>
                </a:solidFill>
                <a:latin typeface="Gotham Book"/>
                <a:ea typeface="+mn-ea"/>
                <a:cs typeface="Gotham Book"/>
              </a:rPr>
              <a:t>An employee carries milk in the Mohammed Abuna Dairy Farm in the Oromia region of Ethiopia. The farm is supported by the </a:t>
            </a:r>
            <a:r>
              <a:rPr lang="en-US" sz="675" dirty="0">
                <a:solidFill>
                  <a:srgbClr val="00468B"/>
                </a:solidFill>
                <a:latin typeface="Gotham Book"/>
                <a:ea typeface="+mn-ea"/>
                <a:cs typeface="Gotham Book"/>
              </a:rPr>
              <a:t>F2F</a:t>
            </a:r>
            <a:r>
              <a:rPr sz="675" dirty="0">
                <a:solidFill>
                  <a:srgbClr val="00468B"/>
                </a:solidFill>
                <a:latin typeface="Gotham Book"/>
                <a:ea typeface="+mn-ea"/>
                <a:cs typeface="Gotham Book"/>
              </a:rPr>
              <a:t> program. </a:t>
            </a:r>
            <a:r>
              <a:rPr sz="675" i="1" dirty="0" err="1">
                <a:solidFill>
                  <a:srgbClr val="00468B"/>
                </a:solidFill>
                <a:latin typeface="Gotham Book"/>
                <a:ea typeface="+mn-ea"/>
                <a:cs typeface="Gotham Book"/>
              </a:rPr>
              <a:t>Melikte</a:t>
            </a:r>
            <a:r>
              <a:rPr sz="675" i="1" dirty="0">
                <a:solidFill>
                  <a:srgbClr val="00468B"/>
                </a:solidFill>
                <a:latin typeface="Gotham Book"/>
                <a:ea typeface="+mn-ea"/>
                <a:cs typeface="Gotham Book"/>
              </a:rPr>
              <a:t> Tadesse/CRS</a:t>
            </a:r>
          </a:p>
        </p:txBody>
      </p:sp>
      <p:pic>
        <p:nvPicPr>
          <p:cNvPr id="36" name="Shape-14 copy 1"/>
          <p:cNvPicPr/>
          <p:nvPr/>
        </p:nvPicPr>
        <p:blipFill rotWithShape="1">
          <a:blip r:embed="rId9"/>
          <a:stretch>
            <a:fillRect/>
          </a:stretch>
        </p:blipFill>
        <p:spPr>
          <a:xfrm rot="5400000" flipV="1">
            <a:off x="6014474" y="494277"/>
            <a:ext cx="2159000" cy="1005347"/>
          </a:xfrm>
          <a:prstGeom prst="rect">
            <a:avLst/>
          </a:prstGeom>
        </p:spPr>
      </p:pic>
      <p:pic>
        <p:nvPicPr>
          <p:cNvPr id="37" name="Shape-14"/>
          <p:cNvPicPr/>
          <p:nvPr/>
        </p:nvPicPr>
        <p:blipFill rotWithShape="1">
          <a:blip r:embed="rId10"/>
          <a:stretch>
            <a:fillRect/>
          </a:stretch>
        </p:blipFill>
        <p:spPr>
          <a:xfrm rot="5400000" flipV="1">
            <a:off x="6050809" y="-144286"/>
            <a:ext cx="1555750" cy="1628422"/>
          </a:xfrm>
          <a:prstGeom prst="rect">
            <a:avLst/>
          </a:prstGeom>
        </p:spPr>
      </p:pic>
      <p:sp>
        <p:nvSpPr>
          <p:cNvPr id="39" name="Body text copy copy 34"/>
          <p:cNvSpPr/>
          <p:nvPr/>
        </p:nvSpPr>
        <p:spPr>
          <a:xfrm>
            <a:off x="376575" y="10058400"/>
            <a:ext cx="6958350" cy="438150"/>
          </a:xfrm>
          <a:prstGeom prst="rect">
            <a:avLst/>
          </a:prstGeom>
        </p:spPr>
        <p:txBody>
          <a:bodyPr spcFirstLastPara="0" lIns="95250" tIns="95250" rIns="95250" bIns="0" anchor="t"/>
          <a:lstStyle/>
          <a:p>
            <a:pPr algn="l" hangingPunct="0">
              <a:lnSpc>
                <a:spcPct val="116667"/>
              </a:lnSpc>
            </a:pPr>
            <a:r>
              <a:rPr sz="675">
                <a:solidFill>
                  <a:srgbClr val="00468B"/>
                </a:solidFill>
                <a:latin typeface="Gotham Book"/>
                <a:ea typeface="+mn-ea"/>
                <a:cs typeface="Gotham Book"/>
              </a:rPr>
              <a:t>Banner photo: Beksa Abe, the wife of farmer Ifaa Birra, holding maize on their farm. Ifaa is a member of the Bora Denbel Farmer's Co-op Union. He and his wife have learned several new farming techniques through the Farmer-to-Farmer program. </a:t>
            </a:r>
            <a:r>
              <a:rPr sz="675" i="1">
                <a:solidFill>
                  <a:srgbClr val="00468B"/>
                </a:solidFill>
                <a:latin typeface="Gotham Book"/>
                <a:ea typeface="+mn-ea"/>
                <a:cs typeface="Gotham Book"/>
              </a:rPr>
              <a:t>Melikte Tadesse/CRS</a:t>
            </a:r>
          </a:p>
        </p:txBody>
      </p:sp>
      <p:pic>
        <p:nvPicPr>
          <p:cNvPr id="75" name="Table 1">
            <a:extLst>
              <a:ext uri="{FF2B5EF4-FFF2-40B4-BE49-F238E27FC236}">
                <a16:creationId xmlns:a16="http://schemas.microsoft.com/office/drawing/2014/main" id="{C0E4F27C-EF87-C637-A98E-C06B0F9681FD}"/>
              </a:ext>
            </a:extLst>
          </p:cNvPr>
          <p:cNvPicPr/>
          <p:nvPr/>
        </p:nvPicPr>
        <p:blipFill rotWithShape="1">
          <a:blip r:embed="rId11"/>
          <a:stretch>
            <a:fillRect/>
          </a:stretch>
        </p:blipFill>
        <p:spPr>
          <a:xfrm>
            <a:off x="4536183" y="1213522"/>
            <a:ext cx="2417067" cy="1888717"/>
          </a:xfrm>
          <a:prstGeom prst="rect">
            <a:avLst/>
          </a:prstGeom>
        </p:spPr>
      </p:pic>
      <p:sp>
        <p:nvSpPr>
          <p:cNvPr id="76" name="Body text copy copy 29">
            <a:extLst>
              <a:ext uri="{FF2B5EF4-FFF2-40B4-BE49-F238E27FC236}">
                <a16:creationId xmlns:a16="http://schemas.microsoft.com/office/drawing/2014/main" id="{497F3EE3-389D-8CA1-423A-E7B16EEB166A}"/>
              </a:ext>
            </a:extLst>
          </p:cNvPr>
          <p:cNvSpPr/>
          <p:nvPr/>
        </p:nvSpPr>
        <p:spPr>
          <a:xfrm>
            <a:off x="4554503" y="1117195"/>
            <a:ext cx="2036797" cy="154357"/>
          </a:xfrm>
          <a:prstGeom prst="rect">
            <a:avLst/>
          </a:prstGeom>
        </p:spPr>
        <p:txBody>
          <a:bodyPr spcFirstLastPara="0" lIns="168399" tIns="168399" rIns="168399" bIns="0" anchor="t"/>
          <a:lstStyle/>
          <a:p>
            <a:pPr algn="ctr" hangingPunct="0">
              <a:lnSpc>
                <a:spcPct val="125000"/>
              </a:lnSpc>
            </a:pPr>
            <a:endParaRPr sz="1591" dirty="0">
              <a:solidFill>
                <a:srgbClr val="00468B"/>
              </a:solidFill>
              <a:latin typeface="Gotham Medium"/>
              <a:ea typeface="+mn-ea"/>
              <a:cs typeface="Gotham Medium"/>
            </a:endParaRPr>
          </a:p>
        </p:txBody>
      </p:sp>
      <p:sp>
        <p:nvSpPr>
          <p:cNvPr id="2" name="Body text copy copy 35">
            <a:extLst>
              <a:ext uri="{FF2B5EF4-FFF2-40B4-BE49-F238E27FC236}">
                <a16:creationId xmlns:a16="http://schemas.microsoft.com/office/drawing/2014/main" id="{4BC90740-DFAC-2AB5-AD2C-FA0E088069BA}"/>
              </a:ext>
            </a:extLst>
          </p:cNvPr>
          <p:cNvSpPr/>
          <p:nvPr/>
        </p:nvSpPr>
        <p:spPr>
          <a:xfrm>
            <a:off x="350606" y="2930647"/>
            <a:ext cx="3135810" cy="241178"/>
          </a:xfrm>
          <a:prstGeom prst="rect">
            <a:avLst/>
          </a:prstGeom>
        </p:spPr>
        <p:txBody>
          <a:bodyPr spcFirstLastPara="0" lIns="168399" tIns="168399" rIns="168399" bIns="0" anchor="t"/>
          <a:lstStyle/>
          <a:p>
            <a:pPr algn="ctr" hangingPunct="0">
              <a:lnSpc>
                <a:spcPct val="116667"/>
              </a:lnSpc>
            </a:pPr>
            <a:r>
              <a:rPr sz="800" dirty="0">
                <a:solidFill>
                  <a:srgbClr val="00468B"/>
                </a:solidFill>
                <a:latin typeface="Gotham Medium"/>
                <a:ea typeface="+mn-ea"/>
                <a:cs typeface="Gotham Medium"/>
              </a:rPr>
              <a:t>TOTAL NO. OF ASSIGNMENTS COMPLETED: 79</a:t>
            </a:r>
          </a:p>
        </p:txBody>
      </p:sp>
      <p:pic>
        <p:nvPicPr>
          <p:cNvPr id="3" name="Chart 1">
            <a:extLst>
              <a:ext uri="{FF2B5EF4-FFF2-40B4-BE49-F238E27FC236}">
                <a16:creationId xmlns:a16="http://schemas.microsoft.com/office/drawing/2014/main" id="{097F6300-6D39-D01A-CC48-28DB1F1B0A4C}"/>
              </a:ext>
            </a:extLst>
          </p:cNvPr>
          <p:cNvPicPr/>
          <p:nvPr/>
        </p:nvPicPr>
        <p:blipFill rotWithShape="1">
          <a:blip r:embed="rId12"/>
          <a:stretch>
            <a:fillRect/>
          </a:stretch>
        </p:blipFill>
        <p:spPr>
          <a:xfrm>
            <a:off x="319960" y="1233150"/>
            <a:ext cx="3319805" cy="1790700"/>
          </a:xfrm>
          <a:prstGeom prst="rect">
            <a:avLst/>
          </a:prstGeom>
        </p:spPr>
      </p:pic>
      <p:sp>
        <p:nvSpPr>
          <p:cNvPr id="4" name="Body text copy copy 36">
            <a:extLst>
              <a:ext uri="{FF2B5EF4-FFF2-40B4-BE49-F238E27FC236}">
                <a16:creationId xmlns:a16="http://schemas.microsoft.com/office/drawing/2014/main" id="{7F608376-C8FE-4EEF-6997-AAEAEBCFEF23}"/>
              </a:ext>
            </a:extLst>
          </p:cNvPr>
          <p:cNvSpPr/>
          <p:nvPr/>
        </p:nvSpPr>
        <p:spPr>
          <a:xfrm>
            <a:off x="438578" y="780799"/>
            <a:ext cx="2888784" cy="261851"/>
          </a:xfrm>
          <a:prstGeom prst="rect">
            <a:avLst/>
          </a:prstGeom>
        </p:spPr>
        <p:txBody>
          <a:bodyPr spcFirstLastPara="0" lIns="168399" tIns="168399" rIns="168399" bIns="0" anchor="t"/>
          <a:lstStyle/>
          <a:p>
            <a:pPr algn="ctr" hangingPunct="0">
              <a:lnSpc>
                <a:spcPct val="125000"/>
              </a:lnSpc>
            </a:pPr>
            <a:r>
              <a:rPr sz="830" dirty="0">
                <a:solidFill>
                  <a:srgbClr val="00468B"/>
                </a:solidFill>
                <a:latin typeface="Gotham Medium"/>
                <a:ea typeface="+mn-ea"/>
                <a:cs typeface="Gotham Medium"/>
              </a:rPr>
              <a:t>TYPES OF VOLUNTEER ASSIGNMENTS</a:t>
            </a:r>
          </a:p>
        </p:txBody>
      </p:sp>
    </p:spTree>
    <p:extLst>
      <p:ext uri="{BB962C8B-B14F-4D97-AF65-F5344CB8AC3E}">
        <p14:creationId xmlns:p14="http://schemas.microsoft.com/office/powerpoint/2010/main" val="3930024240"/>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2594ab3-d42a-4e76-bde3-98c81b560ae9" xsi:nil="true"/>
    <lcf76f155ced4ddcb4097134ff3c332f xmlns="d592a358-000f-415d-80de-2ffcc011bbcc">
      <Terms xmlns="http://schemas.microsoft.com/office/infopath/2007/PartnerControls"/>
    </lcf76f155ced4ddcb4097134ff3c332f>
    <DateEntered xmlns="d592a358-000f-415d-80de-2ffcc011bbcc" xsi:nil="true"/>
    <SharedWithUsers xmlns="cbc6d95b-4f3e-4aef-822c-759093850b94">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8C3619A17A6394AB48AE4F27FC2CB9B" ma:contentTypeVersion="18" ma:contentTypeDescription="Create a new document." ma:contentTypeScope="" ma:versionID="72293c93c1449fdb74d2e253a1b856c3">
  <xsd:schema xmlns:xsd="http://www.w3.org/2001/XMLSchema" xmlns:xs="http://www.w3.org/2001/XMLSchema" xmlns:p="http://schemas.microsoft.com/office/2006/metadata/properties" xmlns:ns2="d592a358-000f-415d-80de-2ffcc011bbcc" xmlns:ns3="cbc6d95b-4f3e-4aef-822c-759093850b94" xmlns:ns4="b2594ab3-d42a-4e76-bde3-98c81b560ae9" targetNamespace="http://schemas.microsoft.com/office/2006/metadata/properties" ma:root="true" ma:fieldsID="c82141eb04f8389c7233c6629494a794" ns2:_="" ns3:_="" ns4:_="">
    <xsd:import namespace="d592a358-000f-415d-80de-2ffcc011bbcc"/>
    <xsd:import namespace="cbc6d95b-4f3e-4aef-822c-759093850b94"/>
    <xsd:import namespace="b2594ab3-d42a-4e76-bde3-98c81b560ae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DateEntered"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92a358-000f-415d-80de-2ffcc011bb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e90c631-7896-4d4b-aef2-bd8af8cfcaaa" ma:termSetId="09814cd3-568e-fe90-9814-8d621ff8fb84" ma:anchorId="fba54fb3-c3e1-fe81-a776-ca4b69148c4d" ma:open="true" ma:isKeyword="false">
      <xsd:complexType>
        <xsd:sequence>
          <xsd:element ref="pc:Terms" minOccurs="0" maxOccurs="1"/>
        </xsd:sequence>
      </xsd:complexType>
    </xsd:element>
    <xsd:element name="DateEntered" ma:index="24" nillable="true" ma:displayName="Date Entered " ma:format="DateOnly" ma:internalName="DateEntered">
      <xsd:simpleType>
        <xsd:restriction base="dms:DateTim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c6d95b-4f3e-4aef-822c-759093850b9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594ab3-d42a-4e76-bde3-98c81b560ae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f38a5fe-6ec3-4878-8192-c033be10f151}" ma:internalName="TaxCatchAll" ma:showField="CatchAllData" ma:web="cbc6d95b-4f3e-4aef-822c-759093850b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FCBD06-4DCD-4AA5-A331-C33B1C8E62A8}">
  <ds:schemaRefs>
    <ds:schemaRef ds:uri="http://schemas.microsoft.com/office/2006/metadata/properties"/>
    <ds:schemaRef ds:uri="http://schemas.microsoft.com/office/infopath/2007/PartnerControls"/>
    <ds:schemaRef ds:uri="b2594ab3-d42a-4e76-bde3-98c81b560ae9"/>
    <ds:schemaRef ds:uri="d592a358-000f-415d-80de-2ffcc011bbcc"/>
    <ds:schemaRef ds:uri="cbc6d95b-4f3e-4aef-822c-759093850b94"/>
  </ds:schemaRefs>
</ds:datastoreItem>
</file>

<file path=customXml/itemProps2.xml><?xml version="1.0" encoding="utf-8"?>
<ds:datastoreItem xmlns:ds="http://schemas.openxmlformats.org/officeDocument/2006/customXml" ds:itemID="{6438298B-9EFD-4325-9915-C692672806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92a358-000f-415d-80de-2ffcc011bbcc"/>
    <ds:schemaRef ds:uri="cbc6d95b-4f3e-4aef-822c-759093850b94"/>
    <ds:schemaRef ds:uri="b2594ab3-d42a-4e76-bde3-98c81b560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B583D8-950D-4C2E-B882-95F6DE19D6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619</Words>
  <Application>Microsoft Office PowerPoint</Application>
  <PresentationFormat>Custom</PresentationFormat>
  <Paragraphs>66</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Gotham Bold</vt:lpstr>
      <vt:lpstr>Courier New</vt:lpstr>
      <vt:lpstr>Gotham Medium</vt:lpstr>
      <vt:lpstr>Arial</vt:lpstr>
      <vt:lpstr>Gotham Book</vt:lpstr>
      <vt:lpstr>Calibri</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5</cp:revision>
  <dcterms:created xsi:type="dcterms:W3CDTF">2023-09-26T15:15:23Z</dcterms:created>
  <dcterms:modified xsi:type="dcterms:W3CDTF">2023-11-09T15:10:55Z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0x010100C8C3619A17A6394AB48AE4F27FC2CB9B</vt:lpwstr>
  </property>
  <property fmtid="{D5CDD505-2E9C-101B-9397-08002B2CF9AE}" pid="3" name="Order">
    <vt:r8>34000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