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70" r:id="rId6"/>
    <p:sldId id="271" r:id="rId7"/>
    <p:sldId id="272" r:id="rId8"/>
    <p:sldId id="273" r:id="rId9"/>
    <p:sldId id="275" r:id="rId10"/>
    <p:sldId id="276" r:id="rId11"/>
    <p:sldId id="278" r:id="rId12"/>
    <p:sldId id="277" r:id="rId13"/>
    <p:sldId id="279" r:id="rId14"/>
    <p:sldId id="284" r:id="rId15"/>
    <p:sldId id="283" r:id="rId16"/>
    <p:sldId id="285" r:id="rId17"/>
    <p:sldId id="288" r:id="rId18"/>
    <p:sldId id="29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semeka, Chi" userId="5a69e565-2145-4df6-bc44-0d5eb12e9cce" providerId="ADAL" clId="{E942C496-BC29-4CC7-8F5D-3E026F902625}"/>
    <pc:docChg chg="custSel addSld modSld">
      <pc:chgData name="Olisemeka, Chi" userId="5a69e565-2145-4df6-bc44-0d5eb12e9cce" providerId="ADAL" clId="{E942C496-BC29-4CC7-8F5D-3E026F902625}" dt="2023-02-21T17:03:48.066" v="429" actId="5793"/>
      <pc:docMkLst>
        <pc:docMk/>
      </pc:docMkLst>
      <pc:sldChg chg="modSp mod">
        <pc:chgData name="Olisemeka, Chi" userId="5a69e565-2145-4df6-bc44-0d5eb12e9cce" providerId="ADAL" clId="{E942C496-BC29-4CC7-8F5D-3E026F902625}" dt="2023-02-21T16:58:17.833" v="17" actId="20577"/>
        <pc:sldMkLst>
          <pc:docMk/>
          <pc:sldMk cId="2902321827" sldId="271"/>
        </pc:sldMkLst>
        <pc:spChg chg="mod">
          <ac:chgData name="Olisemeka, Chi" userId="5a69e565-2145-4df6-bc44-0d5eb12e9cce" providerId="ADAL" clId="{E942C496-BC29-4CC7-8F5D-3E026F902625}" dt="2023-02-21T16:58:17.833" v="17" actId="20577"/>
          <ac:spMkLst>
            <pc:docMk/>
            <pc:sldMk cId="2902321827" sldId="271"/>
            <ac:spMk id="5" creationId="{98DEA3AE-8469-4BD8-8F0F-57B86E3AEE72}"/>
          </ac:spMkLst>
        </pc:spChg>
      </pc:sldChg>
      <pc:sldChg chg="modSp mod">
        <pc:chgData name="Olisemeka, Chi" userId="5a69e565-2145-4df6-bc44-0d5eb12e9cce" providerId="ADAL" clId="{E942C496-BC29-4CC7-8F5D-3E026F902625}" dt="2023-02-21T16:59:03.284" v="102" actId="313"/>
        <pc:sldMkLst>
          <pc:docMk/>
          <pc:sldMk cId="800514459" sldId="272"/>
        </pc:sldMkLst>
        <pc:spChg chg="mod">
          <ac:chgData name="Olisemeka, Chi" userId="5a69e565-2145-4df6-bc44-0d5eb12e9cce" providerId="ADAL" clId="{E942C496-BC29-4CC7-8F5D-3E026F902625}" dt="2023-02-21T16:59:03.284" v="102" actId="313"/>
          <ac:spMkLst>
            <pc:docMk/>
            <pc:sldMk cId="800514459" sldId="272"/>
            <ac:spMk id="5" creationId="{98DEA3AE-8469-4BD8-8F0F-57B86E3AEE72}"/>
          </ac:spMkLst>
        </pc:spChg>
      </pc:sldChg>
      <pc:sldChg chg="modSp mod">
        <pc:chgData name="Olisemeka, Chi" userId="5a69e565-2145-4df6-bc44-0d5eb12e9cce" providerId="ADAL" clId="{E942C496-BC29-4CC7-8F5D-3E026F902625}" dt="2023-02-21T16:59:34.984" v="145" actId="20577"/>
        <pc:sldMkLst>
          <pc:docMk/>
          <pc:sldMk cId="3086407150" sldId="275"/>
        </pc:sldMkLst>
        <pc:spChg chg="mod">
          <ac:chgData name="Olisemeka, Chi" userId="5a69e565-2145-4df6-bc44-0d5eb12e9cce" providerId="ADAL" clId="{E942C496-BC29-4CC7-8F5D-3E026F902625}" dt="2023-02-21T16:59:34.984" v="145" actId="20577"/>
          <ac:spMkLst>
            <pc:docMk/>
            <pc:sldMk cId="3086407150" sldId="275"/>
            <ac:spMk id="5" creationId="{D1E10AC5-31EE-820F-D486-16C32A840DBE}"/>
          </ac:spMkLst>
        </pc:spChg>
      </pc:sldChg>
      <pc:sldChg chg="modSp mod">
        <pc:chgData name="Olisemeka, Chi" userId="5a69e565-2145-4df6-bc44-0d5eb12e9cce" providerId="ADAL" clId="{E942C496-BC29-4CC7-8F5D-3E026F902625}" dt="2023-02-21T17:00:12.417" v="149" actId="20577"/>
        <pc:sldMkLst>
          <pc:docMk/>
          <pc:sldMk cId="2306049210" sldId="276"/>
        </pc:sldMkLst>
        <pc:spChg chg="mod">
          <ac:chgData name="Olisemeka, Chi" userId="5a69e565-2145-4df6-bc44-0d5eb12e9cce" providerId="ADAL" clId="{E942C496-BC29-4CC7-8F5D-3E026F902625}" dt="2023-02-21T17:00:12.417" v="149" actId="20577"/>
          <ac:spMkLst>
            <pc:docMk/>
            <pc:sldMk cId="2306049210" sldId="276"/>
            <ac:spMk id="7" creationId="{3C05EFB1-DFF9-1C59-F3D2-76E0220A4717}"/>
          </ac:spMkLst>
        </pc:spChg>
      </pc:sldChg>
      <pc:sldChg chg="modSp mod">
        <pc:chgData name="Olisemeka, Chi" userId="5a69e565-2145-4df6-bc44-0d5eb12e9cce" providerId="ADAL" clId="{E942C496-BC29-4CC7-8F5D-3E026F902625}" dt="2023-02-21T17:00:32.443" v="186" actId="20577"/>
        <pc:sldMkLst>
          <pc:docMk/>
          <pc:sldMk cId="2192425916" sldId="278"/>
        </pc:sldMkLst>
        <pc:spChg chg="mod">
          <ac:chgData name="Olisemeka, Chi" userId="5a69e565-2145-4df6-bc44-0d5eb12e9cce" providerId="ADAL" clId="{E942C496-BC29-4CC7-8F5D-3E026F902625}" dt="2023-02-21T17:00:32.443" v="186" actId="20577"/>
          <ac:spMkLst>
            <pc:docMk/>
            <pc:sldMk cId="2192425916" sldId="278"/>
            <ac:spMk id="7" creationId="{3C05EFB1-DFF9-1C59-F3D2-76E0220A4717}"/>
          </ac:spMkLst>
        </pc:spChg>
      </pc:sldChg>
      <pc:sldChg chg="modSp mod">
        <pc:chgData name="Olisemeka, Chi" userId="5a69e565-2145-4df6-bc44-0d5eb12e9cce" providerId="ADAL" clId="{E942C496-BC29-4CC7-8F5D-3E026F902625}" dt="2023-02-21T17:00:57.064" v="191" actId="1076"/>
        <pc:sldMkLst>
          <pc:docMk/>
          <pc:sldMk cId="2698148456" sldId="279"/>
        </pc:sldMkLst>
        <pc:spChg chg="mod">
          <ac:chgData name="Olisemeka, Chi" userId="5a69e565-2145-4df6-bc44-0d5eb12e9cce" providerId="ADAL" clId="{E942C496-BC29-4CC7-8F5D-3E026F902625}" dt="2023-02-21T17:00:47.020" v="188" actId="14100"/>
          <ac:spMkLst>
            <pc:docMk/>
            <pc:sldMk cId="2698148456" sldId="279"/>
            <ac:spMk id="5" creationId="{BC6AAED8-3BAF-3636-CC06-5EEED8E0ED08}"/>
          </ac:spMkLst>
        </pc:spChg>
        <pc:spChg chg="mod">
          <ac:chgData name="Olisemeka, Chi" userId="5a69e565-2145-4df6-bc44-0d5eb12e9cce" providerId="ADAL" clId="{E942C496-BC29-4CC7-8F5D-3E026F902625}" dt="2023-02-21T17:00:57.064" v="191" actId="1076"/>
          <ac:spMkLst>
            <pc:docMk/>
            <pc:sldMk cId="2698148456" sldId="279"/>
            <ac:spMk id="14" creationId="{2E21CD41-BC3C-EAC3-B768-F61003025ADB}"/>
          </ac:spMkLst>
        </pc:spChg>
        <pc:spChg chg="mod">
          <ac:chgData name="Olisemeka, Chi" userId="5a69e565-2145-4df6-bc44-0d5eb12e9cce" providerId="ADAL" clId="{E942C496-BC29-4CC7-8F5D-3E026F902625}" dt="2023-02-21T17:00:48.924" v="189" actId="1076"/>
          <ac:spMkLst>
            <pc:docMk/>
            <pc:sldMk cId="2698148456" sldId="279"/>
            <ac:spMk id="15" creationId="{9791360F-2C1E-6A0B-A086-52631264EF0A}"/>
          </ac:spMkLst>
        </pc:spChg>
        <pc:picChg chg="mod">
          <ac:chgData name="Olisemeka, Chi" userId="5a69e565-2145-4df6-bc44-0d5eb12e9cce" providerId="ADAL" clId="{E942C496-BC29-4CC7-8F5D-3E026F902625}" dt="2023-02-21T17:00:54.088" v="190" actId="1076"/>
          <ac:picMkLst>
            <pc:docMk/>
            <pc:sldMk cId="2698148456" sldId="279"/>
            <ac:picMk id="10" creationId="{501FD279-92AE-A96A-DE95-2EEEF5BAA304}"/>
          </ac:picMkLst>
        </pc:picChg>
      </pc:sldChg>
      <pc:sldChg chg="modSp mod">
        <pc:chgData name="Olisemeka, Chi" userId="5a69e565-2145-4df6-bc44-0d5eb12e9cce" providerId="ADAL" clId="{E942C496-BC29-4CC7-8F5D-3E026F902625}" dt="2023-02-21T17:01:43.531" v="204" actId="1076"/>
        <pc:sldMkLst>
          <pc:docMk/>
          <pc:sldMk cId="3846360685" sldId="283"/>
        </pc:sldMkLst>
        <pc:spChg chg="mod">
          <ac:chgData name="Olisemeka, Chi" userId="5a69e565-2145-4df6-bc44-0d5eb12e9cce" providerId="ADAL" clId="{E942C496-BC29-4CC7-8F5D-3E026F902625}" dt="2023-02-21T17:01:43.531" v="204" actId="1076"/>
          <ac:spMkLst>
            <pc:docMk/>
            <pc:sldMk cId="3846360685" sldId="283"/>
            <ac:spMk id="10" creationId="{B86774CF-A575-C434-3864-46B08E1159CD}"/>
          </ac:spMkLst>
        </pc:spChg>
        <pc:spChg chg="mod">
          <ac:chgData name="Olisemeka, Chi" userId="5a69e565-2145-4df6-bc44-0d5eb12e9cce" providerId="ADAL" clId="{E942C496-BC29-4CC7-8F5D-3E026F902625}" dt="2023-02-21T17:01:38.652" v="203" actId="207"/>
          <ac:spMkLst>
            <pc:docMk/>
            <pc:sldMk cId="3846360685" sldId="283"/>
            <ac:spMk id="11" creationId="{61AFC0D5-19E0-B51C-1B78-168D9CE665D3}"/>
          </ac:spMkLst>
        </pc:spChg>
      </pc:sldChg>
      <pc:sldChg chg="modSp mod">
        <pc:chgData name="Olisemeka, Chi" userId="5a69e565-2145-4df6-bc44-0d5eb12e9cce" providerId="ADAL" clId="{E942C496-BC29-4CC7-8F5D-3E026F902625}" dt="2023-02-21T17:01:21.535" v="199" actId="20577"/>
        <pc:sldMkLst>
          <pc:docMk/>
          <pc:sldMk cId="3051252320" sldId="284"/>
        </pc:sldMkLst>
        <pc:spChg chg="mod">
          <ac:chgData name="Olisemeka, Chi" userId="5a69e565-2145-4df6-bc44-0d5eb12e9cce" providerId="ADAL" clId="{E942C496-BC29-4CC7-8F5D-3E026F902625}" dt="2023-02-21T17:01:07.348" v="193" actId="1076"/>
          <ac:spMkLst>
            <pc:docMk/>
            <pc:sldMk cId="3051252320" sldId="284"/>
            <ac:spMk id="5" creationId="{BC6AAED8-3BAF-3636-CC06-5EEED8E0ED08}"/>
          </ac:spMkLst>
        </pc:spChg>
        <pc:spChg chg="mod">
          <ac:chgData name="Olisemeka, Chi" userId="5a69e565-2145-4df6-bc44-0d5eb12e9cce" providerId="ADAL" clId="{E942C496-BC29-4CC7-8F5D-3E026F902625}" dt="2023-02-21T17:01:21.535" v="199" actId="20577"/>
          <ac:spMkLst>
            <pc:docMk/>
            <pc:sldMk cId="3051252320" sldId="284"/>
            <ac:spMk id="7" creationId="{3C05EFB1-DFF9-1C59-F3D2-76E0220A4717}"/>
          </ac:spMkLst>
        </pc:spChg>
        <pc:spChg chg="mod">
          <ac:chgData name="Olisemeka, Chi" userId="5a69e565-2145-4df6-bc44-0d5eb12e9cce" providerId="ADAL" clId="{E942C496-BC29-4CC7-8F5D-3E026F902625}" dt="2023-02-21T17:01:14.479" v="195" actId="14100"/>
          <ac:spMkLst>
            <pc:docMk/>
            <pc:sldMk cId="3051252320" sldId="284"/>
            <ac:spMk id="14" creationId="{2E21CD41-BC3C-EAC3-B768-F61003025ADB}"/>
          </ac:spMkLst>
        </pc:spChg>
        <pc:spChg chg="mod">
          <ac:chgData name="Olisemeka, Chi" userId="5a69e565-2145-4df6-bc44-0d5eb12e9cce" providerId="ADAL" clId="{E942C496-BC29-4CC7-8F5D-3E026F902625}" dt="2023-02-21T17:01:04.873" v="192" actId="1076"/>
          <ac:spMkLst>
            <pc:docMk/>
            <pc:sldMk cId="3051252320" sldId="284"/>
            <ac:spMk id="15" creationId="{9791360F-2C1E-6A0B-A086-52631264EF0A}"/>
          </ac:spMkLst>
        </pc:spChg>
      </pc:sldChg>
      <pc:sldChg chg="modSp mod">
        <pc:chgData name="Olisemeka, Chi" userId="5a69e565-2145-4df6-bc44-0d5eb12e9cce" providerId="ADAL" clId="{E942C496-BC29-4CC7-8F5D-3E026F902625}" dt="2023-02-21T17:02:19.922" v="233" actId="5793"/>
        <pc:sldMkLst>
          <pc:docMk/>
          <pc:sldMk cId="3950743237" sldId="285"/>
        </pc:sldMkLst>
        <pc:spChg chg="mod">
          <ac:chgData name="Olisemeka, Chi" userId="5a69e565-2145-4df6-bc44-0d5eb12e9cce" providerId="ADAL" clId="{E942C496-BC29-4CC7-8F5D-3E026F902625}" dt="2023-02-21T17:02:19.922" v="233" actId="5793"/>
          <ac:spMkLst>
            <pc:docMk/>
            <pc:sldMk cId="3950743237" sldId="285"/>
            <ac:spMk id="11" creationId="{B358CCE4-5B38-07F2-2BE0-60CBB380AAC4}"/>
          </ac:spMkLst>
        </pc:spChg>
        <pc:spChg chg="mod">
          <ac:chgData name="Olisemeka, Chi" userId="5a69e565-2145-4df6-bc44-0d5eb12e9cce" providerId="ADAL" clId="{E942C496-BC29-4CC7-8F5D-3E026F902625}" dt="2023-02-21T17:02:00.086" v="206" actId="208"/>
          <ac:spMkLst>
            <pc:docMk/>
            <pc:sldMk cId="3950743237" sldId="285"/>
            <ac:spMk id="12" creationId="{85C5FD31-3249-947E-6920-B2ACD3BBC4E7}"/>
          </ac:spMkLst>
        </pc:spChg>
      </pc:sldChg>
      <pc:sldChg chg="modSp mod">
        <pc:chgData name="Olisemeka, Chi" userId="5a69e565-2145-4df6-bc44-0d5eb12e9cce" providerId="ADAL" clId="{E942C496-BC29-4CC7-8F5D-3E026F902625}" dt="2023-02-21T17:02:25.968" v="234" actId="113"/>
        <pc:sldMkLst>
          <pc:docMk/>
          <pc:sldMk cId="465261535" sldId="288"/>
        </pc:sldMkLst>
        <pc:spChg chg="mod">
          <ac:chgData name="Olisemeka, Chi" userId="5a69e565-2145-4df6-bc44-0d5eb12e9cce" providerId="ADAL" clId="{E942C496-BC29-4CC7-8F5D-3E026F902625}" dt="2023-02-21T17:02:25.968" v="234" actId="113"/>
          <ac:spMkLst>
            <pc:docMk/>
            <pc:sldMk cId="465261535" sldId="288"/>
            <ac:spMk id="7" creationId="{D02537AA-073C-4BA2-C6E2-65A4F507579D}"/>
          </ac:spMkLst>
        </pc:spChg>
      </pc:sldChg>
      <pc:sldChg chg="new">
        <pc:chgData name="Olisemeka, Chi" userId="5a69e565-2145-4df6-bc44-0d5eb12e9cce" providerId="ADAL" clId="{E942C496-BC29-4CC7-8F5D-3E026F902625}" dt="2023-02-21T17:02:30.925" v="235" actId="680"/>
        <pc:sldMkLst>
          <pc:docMk/>
          <pc:sldMk cId="159043865" sldId="289"/>
        </pc:sldMkLst>
      </pc:sldChg>
      <pc:sldChg chg="delSp modSp add mod">
        <pc:chgData name="Olisemeka, Chi" userId="5a69e565-2145-4df6-bc44-0d5eb12e9cce" providerId="ADAL" clId="{E942C496-BC29-4CC7-8F5D-3E026F902625}" dt="2023-02-21T17:03:48.066" v="429" actId="5793"/>
        <pc:sldMkLst>
          <pc:docMk/>
          <pc:sldMk cId="3841320003" sldId="290"/>
        </pc:sldMkLst>
        <pc:spChg chg="mod">
          <ac:chgData name="Olisemeka, Chi" userId="5a69e565-2145-4df6-bc44-0d5eb12e9cce" providerId="ADAL" clId="{E942C496-BC29-4CC7-8F5D-3E026F902625}" dt="2023-02-21T17:03:48.066" v="429" actId="5793"/>
          <ac:spMkLst>
            <pc:docMk/>
            <pc:sldMk cId="3841320003" sldId="290"/>
            <ac:spMk id="7" creationId="{D02537AA-073C-4BA2-C6E2-65A4F507579D}"/>
          </ac:spMkLst>
        </pc:spChg>
        <pc:spChg chg="mod">
          <ac:chgData name="Olisemeka, Chi" userId="5a69e565-2145-4df6-bc44-0d5eb12e9cce" providerId="ADAL" clId="{E942C496-BC29-4CC7-8F5D-3E026F902625}" dt="2023-02-21T17:02:38.825" v="245" actId="20577"/>
          <ac:spMkLst>
            <pc:docMk/>
            <pc:sldMk cId="3841320003" sldId="290"/>
            <ac:spMk id="11" creationId="{4837D7EB-B3B3-3B86-25BD-4C031EFF33C3}"/>
          </ac:spMkLst>
        </pc:spChg>
        <pc:picChg chg="del">
          <ac:chgData name="Olisemeka, Chi" userId="5a69e565-2145-4df6-bc44-0d5eb12e9cce" providerId="ADAL" clId="{E942C496-BC29-4CC7-8F5D-3E026F902625}" dt="2023-02-21T17:03:42.899" v="427" actId="478"/>
          <ac:picMkLst>
            <pc:docMk/>
            <pc:sldMk cId="3841320003" sldId="290"/>
            <ac:picMk id="5" creationId="{62EC4C19-25DA-7436-679C-C367AE0E88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5266-0679-474E-9952-757B3A272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7E5A2-235B-4F4E-9EFC-B5B9077F4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DEC33-2C4C-4FFE-9861-9DDF44A2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CF784-C62B-427E-9C5B-501EE2CC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2698-4E41-4817-BC59-AFBE2E62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B47-311C-4E1D-8478-7CBD1938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D3BCE-377A-482A-9B30-FD504BD6E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63836-6D84-45B1-B470-99644814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2B2C3-119A-4E59-B06C-BF20D57D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D0A92-024A-4F13-8875-74665C07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163CE-496C-473F-A4B2-58462157D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4D43A-F98C-495C-98D6-948B144BE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26A6-9D40-4740-88A6-9B45A991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40109-EFB0-43F0-A906-2C27F564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A2A34-441F-43DE-A103-96F732E1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F397-EF51-4387-BFB2-47217BE5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9B4C-7396-4322-8299-1342B13FA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AA6CA-4EE1-400D-9280-4C1BFBDA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9795-CFEE-43C4-94BB-27A6DBD2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E080C-72E1-4C77-A5CB-AA54093A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8954-A74F-4068-9097-33602C8B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26BC-2A6C-481A-BF07-6ABBA2E0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12AB8-5486-43CD-B992-F7D8881D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8594A-50F0-46B9-A515-5AE32C91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10F4C-E4D9-4488-A0A4-6AC02DAF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E9B5-A379-4F2F-9A04-E97D21AD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6638F-15A8-46C4-AEF3-CE61FFD2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8F910-B440-4D10-AD64-27EF86C00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E4354-DA03-48D4-AA2E-0BCED09E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31121-C248-452D-8E10-3F8C1E44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3149F-22CA-43A4-8229-57474D42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6930-020C-4DF0-B906-ED6B552E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367D-5D0E-42DE-93AD-0C6BA80BC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E95F6-A439-4830-9C1D-45B90F61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D7EFE-122E-49F6-83B4-9AFFCF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5EDD1-9FF2-4B32-8EC5-4D45E2BAB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CE326-7FAE-48E3-A7B5-B47E12F8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43A2B-955C-4421-8E87-FC2406E6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FA72D-C9C8-4FF6-ACB3-DE105682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8382-5441-47FB-8B4A-81F3DF66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80937-3F6C-4E7D-9B15-E2C65E79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55E89-CFC2-4F28-A405-E44E3DB3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6200E-FB1B-41D8-9DC7-115472B9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A9C49-0366-4390-ACF3-161CE22A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A7C6E-64CA-4ABA-B965-B7881055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77137-0F97-47D0-A082-CF7445F5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6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87BA-ADDA-4225-BF54-F798DB39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C0C3-6D40-4DA1-BDF8-F94D55F0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8CCBD-99C2-4C81-8E0C-118FB664D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F1358-79E4-4EF6-AB9F-31F3D75F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89B6B-B88A-48A8-9084-084727F5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FBDDA-F48F-40BE-BED7-178BD2A9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DF01-3AAE-42A5-916C-4B609C87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CF230-8A49-47D3-805E-E92719A96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B00B6-ECAC-4B28-8784-BBCDF8DE0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41886-BA32-4A3A-B781-E0A4B077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5EF9C-F7F5-4615-940C-909319C2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F6C70-F72B-4748-9478-1D223DB9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DC115-E124-4695-84D6-FD984B8F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0196-FE85-4B13-905A-2F82BF3D4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E2410-C188-4E67-A345-A882FE5A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DD18-08AD-47D0-93A5-57236BC5444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4393-4024-4EB0-BD44-C82B2599A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99AF-ACFE-4051-BEC6-93493CBD5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EB88-A0A8-488D-81FA-FB506422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isa.gov.et/#/hom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www.evisa.gov.et%2Fstatus&amp;data=05%7C01%7CChi.Olisemeka%40crs.org%7C1cc9f540d7d44dde953e08db091c6504%7Cb80c308cd08d4b07915c11a92d9cc6bd%7C0%7C0%7C638113789780963308%7CUnknown%7CTWFpbGZsb3d8eyJWIjoiMC4wLjAwMDAiLCJQIjoiV2luMzIiLCJBTiI6Ik1haWwiLCJXVCI6Mn0%3D%7C3000%7C%7C%7C&amp;sdata=XM7Zchldj97oCoXcUjvuVyovWgVd0Q7EmJviu3ybWts%3D&amp;reserved=0" TargetMode="External"/><Relationship Id="rId2" Type="http://schemas.openxmlformats.org/officeDocument/2006/relationships/hyperlink" Target="mailto:Evisa-Notification@ethiopianairline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mailto:Evisa-Support@ethiopianairlines.com" TargetMode="External"/><Relationship Id="rId4" Type="http://schemas.openxmlformats.org/officeDocument/2006/relationships/hyperlink" Target="https://nam11.safelinks.protection.outlook.com/?url=https%3A%2F%2Fwww.evisa.gov.et%2Fapply%2Fconfirmrequest%3Fcode%3D202302030453099078a819-a847-4a65-8ffa-ef99639b25e4&amp;data=05%7C01%7CChi.Olisemeka%40crs.org%7C1cc9f540d7d44dde953e08db091c6504%7Cb80c308cd08d4b07915c11a92d9cc6bd%7C0%7C0%7C638113789780963308%7CUnknown%7CTWFpbGZsb3d8eyJWIjoiMC4wLjAwMDAiLCJQIjoiV2luMzIiLCJBTiI6Ik1haWwiLCJXVCI6Mn0%3D%7C3000%7C%7C%7C&amp;sdata=2LufC2BCYT6LdJf4ilX9a6njgj8I1jVhx7l2uRjYeR8%3D&amp;reserved=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onreply@evisa.gov.e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upport@evisa.gov.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nature, outdoor, valley, canyon&#10;&#10;Description automatically generated">
            <a:extLst>
              <a:ext uri="{FF2B5EF4-FFF2-40B4-BE49-F238E27FC236}">
                <a16:creationId xmlns:a16="http://schemas.microsoft.com/office/drawing/2014/main" id="{DF4248BC-3FF8-C6B8-6E86-1277A7696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9" name="Rectangle 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9792B-629E-45E9-AE4C-86A67BF0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681037"/>
            <a:ext cx="5522259" cy="90571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Ethiopia Visa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49EE-D693-4FC5-861C-7C8952C72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1" y="2167057"/>
            <a:ext cx="5374343" cy="40099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Have the following before starting your application:</a:t>
            </a:r>
          </a:p>
          <a:p>
            <a:pPr lvl="1"/>
            <a:r>
              <a:rPr lang="en-US" sz="1600" b="1" dirty="0"/>
              <a:t>Your passport information</a:t>
            </a:r>
          </a:p>
          <a:p>
            <a:pPr lvl="1"/>
            <a:r>
              <a:rPr lang="en-US" sz="1600" b="1" dirty="0"/>
              <a:t>A clear, digital copy of the photo page of your passport</a:t>
            </a:r>
          </a:p>
          <a:p>
            <a:pPr lvl="1"/>
            <a:r>
              <a:rPr lang="en-US" sz="1600" b="1" dirty="0"/>
              <a:t>A digital passport photo</a:t>
            </a:r>
          </a:p>
          <a:p>
            <a:pPr lvl="1"/>
            <a:r>
              <a:rPr lang="en-US" sz="1600" b="1" dirty="0"/>
              <a:t>The confirmed dates of your trip</a:t>
            </a:r>
          </a:p>
          <a:p>
            <a:pPr lvl="1"/>
            <a:r>
              <a:rPr lang="en-US" sz="1600" b="1" dirty="0"/>
              <a:t>CRS’ Ethiopia registration license (Your CRS Operational Specialist contact will provide)</a:t>
            </a:r>
          </a:p>
          <a:p>
            <a:pPr lvl="1"/>
            <a:r>
              <a:rPr lang="en-US" sz="1600" b="1" dirty="0"/>
              <a:t>An invitation letter (You CRS Operational Specialist will obtain from CRS Ethiopia colleagues</a:t>
            </a:r>
          </a:p>
          <a:p>
            <a:pPr lvl="1"/>
            <a:r>
              <a:rPr lang="en-US" sz="1600" b="1" dirty="0"/>
              <a:t>A credit card for online payment</a:t>
            </a:r>
          </a:p>
          <a:p>
            <a:pPr lvl="1"/>
            <a:endParaRPr lang="en-US" sz="1600" b="1" dirty="0"/>
          </a:p>
          <a:p>
            <a:pPr marL="457200" lvl="1" indent="0">
              <a:buNone/>
            </a:pPr>
            <a:r>
              <a:rPr lang="en-US" sz="1600" b="1" dirty="0"/>
              <a:t>Click </a:t>
            </a:r>
            <a:r>
              <a:rPr lang="en-U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 </a:t>
            </a:r>
            <a:r>
              <a:rPr lang="en-US" sz="1600" b="1" dirty="0"/>
              <a:t>to access your online Ethiopian application</a:t>
            </a:r>
          </a:p>
          <a:p>
            <a:pPr lvl="1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3731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05EFB1-DFF9-1C59-F3D2-76E0220A4717}"/>
              </a:ext>
            </a:extLst>
          </p:cNvPr>
          <p:cNvSpPr txBox="1"/>
          <p:nvPr/>
        </p:nvSpPr>
        <p:spPr>
          <a:xfrm>
            <a:off x="451048" y="5336600"/>
            <a:ext cx="11415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United States in the drop-down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type of card you will be 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 in Card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note of the reference number (HG3Ax752)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The NGO Visa fee has increased from </a:t>
            </a:r>
            <a:r>
              <a:rPr lang="en-US" b="1" dirty="0"/>
              <a:t>$62 to $202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A6104A-0C89-F274-A1E9-4872A738AC13}"/>
              </a:ext>
            </a:extLst>
          </p:cNvPr>
          <p:cNvSpPr/>
          <p:nvPr/>
        </p:nvSpPr>
        <p:spPr>
          <a:xfrm>
            <a:off x="3229761" y="2726422"/>
            <a:ext cx="1371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6229BAF-DE9F-962F-8F13-BA398AA01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r="14370" b="5457"/>
          <a:stretch/>
        </p:blipFill>
        <p:spPr>
          <a:xfrm>
            <a:off x="595617" y="1681264"/>
            <a:ext cx="4798503" cy="344819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6AAED8-3BAF-3636-CC06-5EEED8E0ED08}"/>
              </a:ext>
            </a:extLst>
          </p:cNvPr>
          <p:cNvSpPr/>
          <p:nvPr/>
        </p:nvSpPr>
        <p:spPr>
          <a:xfrm>
            <a:off x="3317847" y="3133417"/>
            <a:ext cx="1468073" cy="486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FE7DE-E1F6-AFFB-78A8-2BAA2F00F1C9}"/>
              </a:ext>
            </a:extLst>
          </p:cNvPr>
          <p:cNvSpPr/>
          <p:nvPr/>
        </p:nvSpPr>
        <p:spPr>
          <a:xfrm>
            <a:off x="926982" y="3295517"/>
            <a:ext cx="771787" cy="620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1FD279-92AE-A96A-DE95-2EEEF5BAA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/>
          <a:stretch/>
        </p:blipFill>
        <p:spPr>
          <a:xfrm>
            <a:off x="6158917" y="1697113"/>
            <a:ext cx="4997880" cy="346377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0109689-5E67-5BFB-D213-146FD9648D1F}"/>
              </a:ext>
            </a:extLst>
          </p:cNvPr>
          <p:cNvSpPr/>
          <p:nvPr/>
        </p:nvSpPr>
        <p:spPr>
          <a:xfrm>
            <a:off x="5578679" y="3136002"/>
            <a:ext cx="517321" cy="1915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21CD41-BC3C-EAC3-B768-F61003025ADB}"/>
              </a:ext>
            </a:extLst>
          </p:cNvPr>
          <p:cNvSpPr/>
          <p:nvPr/>
        </p:nvSpPr>
        <p:spPr>
          <a:xfrm>
            <a:off x="7818539" y="2437598"/>
            <a:ext cx="780177" cy="2358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91360F-2C1E-6A0B-A086-52631264EF0A}"/>
              </a:ext>
            </a:extLst>
          </p:cNvPr>
          <p:cNvSpPr/>
          <p:nvPr/>
        </p:nvSpPr>
        <p:spPr>
          <a:xfrm>
            <a:off x="2265023" y="2538754"/>
            <a:ext cx="780177" cy="2358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46B0E2-3FD6-57D8-2BE0-8CF1309C8033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Payment Continued</a:t>
            </a:r>
          </a:p>
        </p:txBody>
      </p:sp>
    </p:spTree>
    <p:extLst>
      <p:ext uri="{BB962C8B-B14F-4D97-AF65-F5344CB8AC3E}">
        <p14:creationId xmlns:p14="http://schemas.microsoft.com/office/powerpoint/2010/main" val="269814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05EFB1-DFF9-1C59-F3D2-76E0220A4717}"/>
              </a:ext>
            </a:extLst>
          </p:cNvPr>
          <p:cNvSpPr txBox="1"/>
          <p:nvPr/>
        </p:nvSpPr>
        <p:spPr>
          <a:xfrm>
            <a:off x="451048" y="5164476"/>
            <a:ext cx="5756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United States in the drop-down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type of card you will be 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 in Card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note of your reference number (HG3Ax752)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The NGO Visa fee has increased from $62 to $202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Visa takes a few days to obtain 3 – 7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A6104A-0C89-F274-A1E9-4872A738AC13}"/>
              </a:ext>
            </a:extLst>
          </p:cNvPr>
          <p:cNvSpPr/>
          <p:nvPr/>
        </p:nvSpPr>
        <p:spPr>
          <a:xfrm>
            <a:off x="3229761" y="2726422"/>
            <a:ext cx="1371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6229BAF-DE9F-962F-8F13-BA398AA01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r="14370" b="5457"/>
          <a:stretch/>
        </p:blipFill>
        <p:spPr>
          <a:xfrm>
            <a:off x="595617" y="1693525"/>
            <a:ext cx="4798503" cy="347095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6AAED8-3BAF-3636-CC06-5EEED8E0ED08}"/>
              </a:ext>
            </a:extLst>
          </p:cNvPr>
          <p:cNvSpPr/>
          <p:nvPr/>
        </p:nvSpPr>
        <p:spPr>
          <a:xfrm>
            <a:off x="3242346" y="3109525"/>
            <a:ext cx="1543574" cy="486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FE7DE-E1F6-AFFB-78A8-2BAA2F00F1C9}"/>
              </a:ext>
            </a:extLst>
          </p:cNvPr>
          <p:cNvSpPr/>
          <p:nvPr/>
        </p:nvSpPr>
        <p:spPr>
          <a:xfrm>
            <a:off x="926982" y="3295517"/>
            <a:ext cx="771787" cy="620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1FD279-92AE-A96A-DE95-2EEEF5BAA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/>
          <a:stretch/>
        </p:blipFill>
        <p:spPr>
          <a:xfrm>
            <a:off x="6207854" y="1693524"/>
            <a:ext cx="3582693" cy="255340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0109689-5E67-5BFB-D213-146FD9648D1F}"/>
              </a:ext>
            </a:extLst>
          </p:cNvPr>
          <p:cNvSpPr/>
          <p:nvPr/>
        </p:nvSpPr>
        <p:spPr>
          <a:xfrm>
            <a:off x="5578679" y="3257025"/>
            <a:ext cx="517321" cy="1915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21CD41-BC3C-EAC3-B768-F61003025ADB}"/>
              </a:ext>
            </a:extLst>
          </p:cNvPr>
          <p:cNvSpPr/>
          <p:nvPr/>
        </p:nvSpPr>
        <p:spPr>
          <a:xfrm>
            <a:off x="7219023" y="2250167"/>
            <a:ext cx="780177" cy="17425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91360F-2C1E-6A0B-A086-52631264EF0A}"/>
              </a:ext>
            </a:extLst>
          </p:cNvPr>
          <p:cNvSpPr/>
          <p:nvPr/>
        </p:nvSpPr>
        <p:spPr>
          <a:xfrm>
            <a:off x="2214691" y="2574636"/>
            <a:ext cx="780177" cy="2358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AF296-F954-A6B3-8982-C9207BEC42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58" t="38641" r="31858" b="16046"/>
          <a:stretch/>
        </p:blipFill>
        <p:spPr>
          <a:xfrm>
            <a:off x="6537358" y="4377697"/>
            <a:ext cx="3253189" cy="248030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A6AFBE7-03EB-F3A2-6BE2-992F3812D9B1}"/>
              </a:ext>
            </a:extLst>
          </p:cNvPr>
          <p:cNvSpPr/>
          <p:nvPr/>
        </p:nvSpPr>
        <p:spPr>
          <a:xfrm rot="5400000">
            <a:off x="7984266" y="4393705"/>
            <a:ext cx="359372" cy="1342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EF4D3-1326-256F-E03C-45B348CF95B9}"/>
              </a:ext>
            </a:extLst>
          </p:cNvPr>
          <p:cNvSpPr/>
          <p:nvPr/>
        </p:nvSpPr>
        <p:spPr>
          <a:xfrm>
            <a:off x="9178448" y="6389059"/>
            <a:ext cx="1224198" cy="4689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This is the final screen.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63D17BC-E82B-B77E-6292-12C248373C0F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Payment Continued</a:t>
            </a:r>
          </a:p>
        </p:txBody>
      </p:sp>
    </p:spTree>
    <p:extLst>
      <p:ext uri="{BB962C8B-B14F-4D97-AF65-F5344CB8AC3E}">
        <p14:creationId xmlns:p14="http://schemas.microsoft.com/office/powerpoint/2010/main" val="305125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58FF57-7E9D-A3D3-3117-DF3CC5703B95}"/>
              </a:ext>
            </a:extLst>
          </p:cNvPr>
          <p:cNvSpPr txBox="1"/>
          <p:nvPr/>
        </p:nvSpPr>
        <p:spPr>
          <a:xfrm>
            <a:off x="434266" y="1488230"/>
            <a:ext cx="11209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/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Expect to received 3 different confirmation emails</a:t>
            </a:r>
          </a:p>
          <a:p>
            <a:pPr marL="342900" marR="0" indent="-342900"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</a:rPr>
              <a:t>Email confirming your application was submitted successfully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</a:rPr>
              <a:t>Email confirming successful payment with a receipt; Email will be sent from: </a:t>
            </a:r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Evisa-Notification@ethiopianairlines.com</a:t>
            </a:r>
            <a:endParaRPr lang="en-US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indent="-342900"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</a:rPr>
              <a:t>Email confirming visa as been approved</a:t>
            </a:r>
          </a:p>
          <a:p>
            <a:pPr marL="342900" marR="0" indent="-342900">
              <a:buFont typeface="+mj-lt"/>
              <a:buAutoNum type="arabicPeriod"/>
            </a:pPr>
            <a:endParaRPr lang="en-US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indent="-342900">
              <a:buFont typeface="+mj-lt"/>
              <a:buAutoNum type="arabicPeriod"/>
            </a:pP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2E3E2-C8CD-267C-CBD6-FED394419DAF}"/>
              </a:ext>
            </a:extLst>
          </p:cNvPr>
          <p:cNvSpPr txBox="1"/>
          <p:nvPr/>
        </p:nvSpPr>
        <p:spPr>
          <a:xfrm>
            <a:off x="434266" y="6047364"/>
            <a:ext cx="1120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Note: </a:t>
            </a:r>
            <a:r>
              <a:rPr lang="en-US" sz="1600" dirty="0"/>
              <a:t>Unfortunately, it is difficult to get support via email. If 72 hours have passed and you have not received your visa email the support email and reach out to your Operations Specialist.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ABDE5-5DD3-40DC-1539-3F8C1CA32C28}"/>
              </a:ext>
            </a:extLst>
          </p:cNvPr>
          <p:cNvSpPr txBox="1"/>
          <p:nvPr/>
        </p:nvSpPr>
        <p:spPr>
          <a:xfrm>
            <a:off x="446990" y="2446378"/>
            <a:ext cx="5245081" cy="36009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SAMPLE EMAIL CONFIRMATION</a:t>
            </a:r>
          </a:p>
          <a:p>
            <a:pPr marL="0" marR="0"/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Dear Jane Doe,</a:t>
            </a:r>
          </a:p>
          <a:p>
            <a:pPr marL="0" marR="0"/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have successfully submitted an application for Ethiopian e-Visa (NGO Work Visa). Your request reference number is 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HG3Ax752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will process your request once you complete the payment successfully and we will notify you of the status via email or you can check the status on our </a:t>
            </a:r>
            <a:r>
              <a:rPr lang="en-US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website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will send a separate confirmation email upon successful completion of your payment. In case you face issues while making payment, </a:t>
            </a:r>
            <a:r>
              <a:rPr lang="en-US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click here 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try the payment again. If you are unable to click the link, copy and paste the URL </a:t>
            </a:r>
            <a:r>
              <a:rPr lang="en-US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https://www.evisa.gov.et/apply/confirmrequest?code=202302030453099078a819-a847-4a65-8ffa-ef99639b25e4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on to your browser. The payment link will expire in 48 hours.</a:t>
            </a:r>
            <a:b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PLEASE DO NOT REPLY TO THIS EMAIL AS IT IS FROM AN UNMONITORED ACCOUNT.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If your visa request is not processed within three working days, please contact us at </a:t>
            </a:r>
            <a:r>
              <a:rPr lang="en-US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Evisa-Support@ethiopianairlines.com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4D610E3-98C7-18C2-D5A4-2DEB2EEF7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b="4469"/>
          <a:stretch/>
        </p:blipFill>
        <p:spPr>
          <a:xfrm>
            <a:off x="5821959" y="2446378"/>
            <a:ext cx="5553511" cy="360098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6774CF-A575-C434-3864-46B08E1159CD}"/>
              </a:ext>
            </a:extLst>
          </p:cNvPr>
          <p:cNvSpPr/>
          <p:nvPr/>
        </p:nvSpPr>
        <p:spPr>
          <a:xfrm>
            <a:off x="130581" y="2279940"/>
            <a:ext cx="475488" cy="47513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AFC0D5-19E0-B51C-1B78-168D9CE665D3}"/>
              </a:ext>
            </a:extLst>
          </p:cNvPr>
          <p:cNvSpPr/>
          <p:nvPr/>
        </p:nvSpPr>
        <p:spPr>
          <a:xfrm>
            <a:off x="5744291" y="2208813"/>
            <a:ext cx="475488" cy="47513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837E3D-1F80-ACC9-8CED-48DA28D8BF6C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Confirmation E-mails</a:t>
            </a:r>
          </a:p>
        </p:txBody>
      </p:sp>
    </p:spTree>
    <p:extLst>
      <p:ext uri="{BB962C8B-B14F-4D97-AF65-F5344CB8AC3E}">
        <p14:creationId xmlns:p14="http://schemas.microsoft.com/office/powerpoint/2010/main" val="384636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7B27CB-E5E6-6EFC-59C5-F43C01024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6" y="1720624"/>
            <a:ext cx="11308323" cy="326950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58CCE4-5B38-07F2-2BE0-60CBB380AAC4}"/>
              </a:ext>
            </a:extLst>
          </p:cNvPr>
          <p:cNvSpPr txBox="1"/>
          <p:nvPr/>
        </p:nvSpPr>
        <p:spPr>
          <a:xfrm>
            <a:off x="434266" y="5204682"/>
            <a:ext cx="11209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email will come from </a:t>
            </a:r>
            <a:r>
              <a:rPr lang="en-US" dirty="0">
                <a:hlinkClick r:id="rId3"/>
              </a:rPr>
              <a:t>nonreply@evisa.gov.et</a:t>
            </a:r>
            <a:r>
              <a:rPr lang="en-US" dirty="0"/>
              <a:t>. Check junk/spam folder.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will include your e-visa in a pdf attachment which you are required to download.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PDF is an e-visa which summarizes all your relevant passport and travel information, including visa type, reference code, visa validity type and dates and your passport picture.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C5FD31-3249-947E-6920-B2ACD3BBC4E7}"/>
              </a:ext>
            </a:extLst>
          </p:cNvPr>
          <p:cNvSpPr/>
          <p:nvPr/>
        </p:nvSpPr>
        <p:spPr>
          <a:xfrm>
            <a:off x="50352" y="1453123"/>
            <a:ext cx="475488" cy="47513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3D221F-EE55-6357-C205-F417BDF9D67B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Confirmation E-mails</a:t>
            </a:r>
          </a:p>
        </p:txBody>
      </p:sp>
    </p:spTree>
    <p:extLst>
      <p:ext uri="{BB962C8B-B14F-4D97-AF65-F5344CB8AC3E}">
        <p14:creationId xmlns:p14="http://schemas.microsoft.com/office/powerpoint/2010/main" val="395074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EC4C19-25DA-7436-679C-C367AE0E8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1" y="1690688"/>
            <a:ext cx="3761212" cy="483767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2537AA-073C-4BA2-C6E2-65A4F507579D}"/>
              </a:ext>
            </a:extLst>
          </p:cNvPr>
          <p:cNvSpPr txBox="1"/>
          <p:nvPr/>
        </p:nvSpPr>
        <p:spPr>
          <a:xfrm>
            <a:off x="4338911" y="2006269"/>
            <a:ext cx="7418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E-visa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and print a copy for your travels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837D7EB-B3B3-3B86-25BD-4C031EFF33C3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Sample E-Visa</a:t>
            </a:r>
          </a:p>
        </p:txBody>
      </p:sp>
    </p:spTree>
    <p:extLst>
      <p:ext uri="{BB962C8B-B14F-4D97-AF65-F5344CB8AC3E}">
        <p14:creationId xmlns:p14="http://schemas.microsoft.com/office/powerpoint/2010/main" val="46526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2537AA-073C-4BA2-C6E2-65A4F507579D}"/>
              </a:ext>
            </a:extLst>
          </p:cNvPr>
          <p:cNvSpPr txBox="1"/>
          <p:nvPr/>
        </p:nvSpPr>
        <p:spPr>
          <a:xfrm>
            <a:off x="434271" y="2006269"/>
            <a:ext cx="11323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traveling ensure you have print outs of all the relevant documents: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E-visa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E-visa Receipt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Letter of invitation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Covid-19 Vaccination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837D7EB-B3B3-3B86-25BD-4C031EFF33C3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Traveling</a:t>
            </a:r>
          </a:p>
        </p:txBody>
      </p:sp>
    </p:spTree>
    <p:extLst>
      <p:ext uri="{BB962C8B-B14F-4D97-AF65-F5344CB8AC3E}">
        <p14:creationId xmlns:p14="http://schemas.microsoft.com/office/powerpoint/2010/main" val="384132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9927-53EA-99DF-D2B2-F1EE4708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7F51-1B49-F505-777E-AD8539662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5C0C272-98BE-4A42-B285-E7BCE6CC6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848925"/>
            <a:ext cx="12052300" cy="5905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FAA6DD-2E5C-9C06-166F-91F7FCEFD70A}"/>
              </a:ext>
            </a:extLst>
          </p:cNvPr>
          <p:cNvGrpSpPr/>
          <p:nvPr/>
        </p:nvGrpSpPr>
        <p:grpSpPr>
          <a:xfrm>
            <a:off x="1549078" y="1656471"/>
            <a:ext cx="3720388" cy="1772529"/>
            <a:chOff x="1104461" y="1294521"/>
            <a:chExt cx="3720388" cy="17725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AF7AA8-2C4C-42E3-A85F-BB6465BD98FE}"/>
                </a:ext>
              </a:extLst>
            </p:cNvPr>
            <p:cNvSpPr/>
            <p:nvPr/>
          </p:nvSpPr>
          <p:spPr>
            <a:xfrm>
              <a:off x="3600960" y="1499104"/>
              <a:ext cx="1223889" cy="6752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ysClr val="windowText" lastClr="000000"/>
                    </a:solidFill>
                  </a:ln>
                </a:rPr>
                <a:t>Click Here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37F9A03-D924-4567-8A0F-BF7C08F1FFD1}"/>
                </a:ext>
              </a:extLst>
            </p:cNvPr>
            <p:cNvSpPr/>
            <p:nvPr/>
          </p:nvSpPr>
          <p:spPr>
            <a:xfrm>
              <a:off x="1104461" y="1294521"/>
              <a:ext cx="1800664" cy="1772529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11E9C3-26BA-40A1-9091-486BAC7C2947}"/>
                </a:ext>
              </a:extLst>
            </p:cNvPr>
            <p:cNvCxnSpPr/>
            <p:nvPr/>
          </p:nvCxnSpPr>
          <p:spPr>
            <a:xfrm flipH="1">
              <a:off x="2846402" y="1818704"/>
              <a:ext cx="754558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345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E056-41C5-4CFA-BCF6-80B6BA1B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71" y="339959"/>
            <a:ext cx="11323456" cy="1139218"/>
          </a:xfrm>
          <a:solidFill>
            <a:schemeClr val="accent4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Visa Category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EA3AE-8469-4BD8-8F0F-57B86E3AEE72}"/>
              </a:ext>
            </a:extLst>
          </p:cNvPr>
          <p:cNvSpPr txBox="1"/>
          <p:nvPr/>
        </p:nvSpPr>
        <p:spPr>
          <a:xfrm>
            <a:off x="434271" y="4421765"/>
            <a:ext cx="11757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NGO Visa-NV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Entry 30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Company Reference number provided by ET Operations Specialist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: Your registration confirmation might delay as much as 24 hours.  If several hours have passed without confirmation (and you’ve checked junk/spam mail), write to </a:t>
            </a:r>
            <a:r>
              <a:rPr lang="en-US" u="sng" dirty="0">
                <a:hlinkClick r:id="rId2"/>
              </a:rPr>
              <a:t>support@evisa.gov.et</a:t>
            </a:r>
            <a:r>
              <a:rPr lang="en-US" dirty="0"/>
              <a:t> to inquire.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8A30F3-D88F-BBC5-ACD2-378A5AE55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"/>
          <a:stretch/>
        </p:blipFill>
        <p:spPr>
          <a:xfrm>
            <a:off x="434271" y="1700873"/>
            <a:ext cx="11323457" cy="275734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0232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DEA3AE-8469-4BD8-8F0F-57B86E3AEE72}"/>
              </a:ext>
            </a:extLst>
          </p:cNvPr>
          <p:cNvSpPr txBox="1"/>
          <p:nvPr/>
        </p:nvSpPr>
        <p:spPr>
          <a:xfrm>
            <a:off x="341992" y="5657671"/>
            <a:ext cx="11757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your flight itinerary to fill out this section. Please be very cautious to use the date of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Default Hotel is: </a:t>
            </a:r>
            <a:r>
              <a:rPr lang="en-US" b="1" dirty="0">
                <a:solidFill>
                  <a:srgbClr val="FF0000"/>
                </a:solidFill>
              </a:rPr>
              <a:t>The Inter Luxury Hotel located in </a:t>
            </a:r>
            <a:r>
              <a:rPr lang="en-US" b="1" dirty="0" err="1">
                <a:solidFill>
                  <a:srgbClr val="FF0000"/>
                </a:solidFill>
              </a:rPr>
              <a:t>Kazanchis</a:t>
            </a:r>
            <a:r>
              <a:rPr lang="en-US" b="1" dirty="0">
                <a:solidFill>
                  <a:srgbClr val="FF0000"/>
                </a:solidFill>
              </a:rPr>
              <a:t> area, Guinea Conakry (Tito) Street, Addis Ababa, Ethiopia</a:t>
            </a:r>
            <a:r>
              <a:rPr lang="en-US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Note: </a:t>
            </a:r>
            <a:r>
              <a:rPr lang="en-US" dirty="0"/>
              <a:t>The hotel may change, please check the information in your invitation letter or ask Operations Specialist for updated hotel information. Use information received to fill out this section. 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88116B9F-47B0-F9A0-BFA5-358F6CAB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71" y="1690688"/>
            <a:ext cx="11323458" cy="3922964"/>
          </a:xfrm>
          <a:ln>
            <a:solidFill>
              <a:srgbClr val="00B05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604BEA-78FB-0CDF-DB74-6D09DAB28244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Arrival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0051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D5AC4C84-0324-A695-6351-BE5FEE157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2" y="1640541"/>
            <a:ext cx="11323458" cy="453959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806D01-0571-FE89-2DE4-BF1DC33A5FB8}"/>
              </a:ext>
            </a:extLst>
          </p:cNvPr>
          <p:cNvSpPr txBox="1"/>
          <p:nvPr/>
        </p:nvSpPr>
        <p:spPr>
          <a:xfrm>
            <a:off x="367159" y="6211669"/>
            <a:ext cx="11757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your own information to fill out this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information matches what is in your passport. Date is in YYYY-MM-DD Format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10CC64-C66A-436F-9ABA-57395286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71" y="339959"/>
            <a:ext cx="11323456" cy="1139218"/>
          </a:xfrm>
          <a:solidFill>
            <a:schemeClr val="accent4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8544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34426C-883C-17BE-FE2A-8C41AABB2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/>
        </p:blipFill>
        <p:spPr>
          <a:xfrm>
            <a:off x="434269" y="1673413"/>
            <a:ext cx="11323458" cy="308451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E10AC5-31EE-820F-D486-16C32A840DBE}"/>
              </a:ext>
            </a:extLst>
          </p:cNvPr>
          <p:cNvSpPr txBox="1"/>
          <p:nvPr/>
        </p:nvSpPr>
        <p:spPr>
          <a:xfrm>
            <a:off x="434269" y="5163671"/>
            <a:ext cx="1132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you have at least 5 blank visa pages in your passport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you passport is valid for 6 months or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Date is in YYYY-MM-DD Format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137C32-0B77-A55B-4B1B-83EF46485338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Passport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8640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E10AC5-31EE-820F-D486-16C32A840DBE}"/>
              </a:ext>
            </a:extLst>
          </p:cNvPr>
          <p:cNvSpPr txBox="1"/>
          <p:nvPr/>
        </p:nvSpPr>
        <p:spPr>
          <a:xfrm>
            <a:off x="434270" y="4572000"/>
            <a:ext cx="1175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you have at least 5 blank visa pages in your passport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you passport is at least valid for 6 more months</a:t>
            </a:r>
          </a:p>
        </p:txBody>
      </p:sp>
      <p:pic>
        <p:nvPicPr>
          <p:cNvPr id="6" name="Picture 5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029A05F-536B-9BD0-AFF7-0830B1B5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8" y="1639669"/>
            <a:ext cx="9405014" cy="456273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5EFB1-DFF9-1C59-F3D2-76E0220A4717}"/>
              </a:ext>
            </a:extLst>
          </p:cNvPr>
          <p:cNvSpPr txBox="1"/>
          <p:nvPr/>
        </p:nvSpPr>
        <p:spPr>
          <a:xfrm>
            <a:off x="434269" y="6331275"/>
            <a:ext cx="1141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summary page and select previous if you notice any errors.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0D051D-C4BF-1448-F785-C6DBC2C9A57D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4753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30604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E10AC5-31EE-820F-D486-16C32A840DBE}"/>
              </a:ext>
            </a:extLst>
          </p:cNvPr>
          <p:cNvSpPr txBox="1"/>
          <p:nvPr/>
        </p:nvSpPr>
        <p:spPr>
          <a:xfrm>
            <a:off x="434270" y="4572000"/>
            <a:ext cx="1175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you have at least 5 blank visa pages in your passport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you passport is at least valid for 6 more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5EFB1-DFF9-1C59-F3D2-76E0220A4717}"/>
              </a:ext>
            </a:extLst>
          </p:cNvPr>
          <p:cNvSpPr txBox="1"/>
          <p:nvPr/>
        </p:nvSpPr>
        <p:spPr>
          <a:xfrm>
            <a:off x="434269" y="5464479"/>
            <a:ext cx="11415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Attach all relevant documents. </a:t>
            </a:r>
            <a:r>
              <a:rPr lang="en-US" b="1" dirty="0"/>
              <a:t>Note:</a:t>
            </a:r>
            <a:r>
              <a:rPr lang="en-US" dirty="0"/>
              <a:t> it is very difficult to fix if you upload documents to the wrong field.  Please double check documents before uploading.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Application letter (i.e., letter of invite) and CRS Registration License are included in your welcome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photo meets the specifications. If too large, screen shot the photo and save as a .jpg or .</a:t>
            </a:r>
            <a:r>
              <a:rPr lang="en-US" dirty="0" err="1"/>
              <a:t>png</a:t>
            </a:r>
            <a:r>
              <a:rPr lang="en-US" dirty="0"/>
              <a:t> to reduce the size.</a:t>
            </a:r>
          </a:p>
          <a:p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E0982A-FB16-9CE5-D8B6-FF01508E4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9" y="1639669"/>
            <a:ext cx="11323460" cy="357866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544F3A-67C3-963F-826B-FD5FED99A322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Attachments</a:t>
            </a:r>
          </a:p>
        </p:txBody>
      </p:sp>
    </p:spTree>
    <p:extLst>
      <p:ext uri="{BB962C8B-B14F-4D97-AF65-F5344CB8AC3E}">
        <p14:creationId xmlns:p14="http://schemas.microsoft.com/office/powerpoint/2010/main" val="219242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FA741D18-9CE5-0E90-5940-E7EC6FD01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8" y="1690687"/>
            <a:ext cx="11323460" cy="3813393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5EFB1-DFF9-1C59-F3D2-76E0220A4717}"/>
              </a:ext>
            </a:extLst>
          </p:cNvPr>
          <p:cNvSpPr txBox="1"/>
          <p:nvPr/>
        </p:nvSpPr>
        <p:spPr>
          <a:xfrm>
            <a:off x="434268" y="5606946"/>
            <a:ext cx="1141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Credit Card/Google Play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Agree to the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The NGO Visa fee has increased from </a:t>
            </a:r>
            <a:r>
              <a:rPr lang="en-US" b="1" dirty="0"/>
              <a:t>$62 to $202</a:t>
            </a: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A6104A-0C89-F274-A1E9-4872A738AC13}"/>
              </a:ext>
            </a:extLst>
          </p:cNvPr>
          <p:cNvSpPr/>
          <p:nvPr/>
        </p:nvSpPr>
        <p:spPr>
          <a:xfrm>
            <a:off x="3229761" y="2726422"/>
            <a:ext cx="1371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A3674D-A96E-B973-9CB5-6CB1BC862359}"/>
              </a:ext>
            </a:extLst>
          </p:cNvPr>
          <p:cNvSpPr txBox="1">
            <a:spLocks/>
          </p:cNvSpPr>
          <p:nvPr/>
        </p:nvSpPr>
        <p:spPr>
          <a:xfrm>
            <a:off x="434271" y="339959"/>
            <a:ext cx="11323456" cy="113921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198921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3619A17A6394AB48AE4F27FC2CB9B" ma:contentTypeVersion="8" ma:contentTypeDescription="Create a new document." ma:contentTypeScope="" ma:versionID="92aba5f330392fd8d989a091c5b4e289">
  <xsd:schema xmlns:xsd="http://www.w3.org/2001/XMLSchema" xmlns:xs="http://www.w3.org/2001/XMLSchema" xmlns:p="http://schemas.microsoft.com/office/2006/metadata/properties" xmlns:ns2="d592a358-000f-415d-80de-2ffcc011bbcc" xmlns:ns3="cbc6d95b-4f3e-4aef-822c-759093850b94" targetNamespace="http://schemas.microsoft.com/office/2006/metadata/properties" ma:root="true" ma:fieldsID="3b047c6b3fd74e877729336fb51037e7" ns2:_="" ns3:_="">
    <xsd:import namespace="d592a358-000f-415d-80de-2ffcc011bbcc"/>
    <xsd:import namespace="cbc6d95b-4f3e-4aef-822c-759093850b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2a358-000f-415d-80de-2ffcc011b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6d95b-4f3e-4aef-822c-759093850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3EEAF2-99B4-4BA3-8F1D-E0C6ABAB0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92a358-000f-415d-80de-2ffcc011bbcc"/>
    <ds:schemaRef ds:uri="cbc6d95b-4f3e-4aef-822c-759093850b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336AE-591F-4CA8-9B6E-26DB7881A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4F5222-E581-4B8F-97F2-C24CF2F5BCAA}">
  <ds:schemaRefs>
    <ds:schemaRef ds:uri="http://purl.org/dc/terms/"/>
    <ds:schemaRef ds:uri="cbc6d95b-4f3e-4aef-822c-759093850b94"/>
    <ds:schemaRef ds:uri="http://purl.org/dc/dcmitype/"/>
    <ds:schemaRef ds:uri="d592a358-000f-415d-80de-2ffcc011bb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6035</TotalTime>
  <Words>905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Ethiopia Visa Guidance</vt:lpstr>
      <vt:lpstr>PowerPoint Presentation</vt:lpstr>
      <vt:lpstr>Visa Category</vt:lpstr>
      <vt:lpstr>PowerPoint Presentation</vt:lpstr>
      <vt:lpstr>Personal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Figueroa, Maria</dc:creator>
  <cp:lastModifiedBy>Olisemeka, Chi</cp:lastModifiedBy>
  <cp:revision>13</cp:revision>
  <dcterms:created xsi:type="dcterms:W3CDTF">2018-10-02T16:41:06Z</dcterms:created>
  <dcterms:modified xsi:type="dcterms:W3CDTF">2023-02-21T17:03:48Z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0x010100C8C3619A17A6394AB48AE4F27FC2CB9B</vt:lpwstr>
  </property>
</Properties>
</file>