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sldIdLst>
    <p:sldId id="256" r:id="rId2"/>
    <p:sldId id="278" r:id="rId3"/>
    <p:sldId id="324" r:id="rId4"/>
    <p:sldId id="300" r:id="rId5"/>
    <p:sldId id="306" r:id="rId6"/>
    <p:sldId id="292" r:id="rId7"/>
    <p:sldId id="332" r:id="rId8"/>
    <p:sldId id="312" r:id="rId9"/>
    <p:sldId id="310" r:id="rId10"/>
    <p:sldId id="287" r:id="rId11"/>
    <p:sldId id="322" r:id="rId12"/>
    <p:sldId id="317" r:id="rId13"/>
    <p:sldId id="301" r:id="rId14"/>
    <p:sldId id="321" r:id="rId15"/>
    <p:sldId id="309" r:id="rId16"/>
    <p:sldId id="288" r:id="rId17"/>
    <p:sldId id="323" r:id="rId18"/>
    <p:sldId id="305" r:id="rId19"/>
    <p:sldId id="304" r:id="rId20"/>
    <p:sldId id="316" r:id="rId21"/>
    <p:sldId id="318" r:id="rId22"/>
    <p:sldId id="279" r:id="rId23"/>
    <p:sldId id="325" r:id="rId24"/>
    <p:sldId id="281" r:id="rId25"/>
    <p:sldId id="327" r:id="rId26"/>
    <p:sldId id="328" r:id="rId27"/>
    <p:sldId id="282" r:id="rId28"/>
    <p:sldId id="329" r:id="rId29"/>
    <p:sldId id="330" r:id="rId30"/>
    <p:sldId id="283" r:id="rId31"/>
    <p:sldId id="331" r:id="rId32"/>
    <p:sldId id="284" r:id="rId33"/>
    <p:sldId id="286" r:id="rId34"/>
    <p:sldId id="285" r:id="rId35"/>
    <p:sldId id="266" r:id="rId36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silvert" initials="j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529C"/>
    <a:srgbClr val="E0E2EF"/>
    <a:srgbClr val="6781BA"/>
    <a:srgbClr val="005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562" autoAdjust="0"/>
    <p:restoredTop sz="96416" autoAdjust="0"/>
  </p:normalViewPr>
  <p:slideViewPr>
    <p:cSldViewPr>
      <p:cViewPr varScale="1">
        <p:scale>
          <a:sx n="85" d="100"/>
          <a:sy n="85" d="100"/>
        </p:scale>
        <p:origin x="82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ヒラギノ角ゴ Pro W3" pitchFamily="48" charset="-128"/>
                <a:cs typeface="+mn-cs"/>
              </a:defRPr>
            </a:lvl1pPr>
          </a:lstStyle>
          <a:p>
            <a:pPr>
              <a:defRPr/>
            </a:pPr>
            <a:fld id="{DF8C4EC8-0A74-42E5-B019-55896E1ECC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1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48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12A8A-D702-4C23-9FB7-4B84BF58B521}" type="slidenum">
              <a:rPr lang="en-US" smtClean="0">
                <a:ea typeface="ヒラギノ角ゴ Pro W3"/>
                <a:cs typeface="ヒラギノ角ゴ Pro W3"/>
              </a:rPr>
              <a:pPr/>
              <a:t>1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18091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EC880-A499-40E5-BC25-F4B81CD7D649}" type="slidenum">
              <a:rPr lang="en-US" smtClean="0">
                <a:ea typeface="ヒラギノ角ゴ Pro W3"/>
                <a:cs typeface="ヒラギノ角ゴ Pro W3"/>
              </a:rPr>
              <a:pPr/>
              <a:t>35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4141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0383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9626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5105400"/>
          </a:xfrm>
          <a:prstGeom prst="rect">
            <a:avLst/>
          </a:prstGeom>
          <a:solidFill>
            <a:srgbClr val="0052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ea typeface="ヒラギノ角ゴ Pro W3" pitchFamily="48" charset="-128"/>
              <a:cs typeface="+mn-cs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048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9" name="Picture 14" descr="CRS logo blu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52400"/>
            <a:ext cx="1524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rgbClr val="00529C"/>
          </a:solidFill>
          <a:latin typeface="Arial Black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0E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1"/>
          <p:cNvGrpSpPr>
            <a:grpSpLocks/>
          </p:cNvGrpSpPr>
          <p:nvPr/>
        </p:nvGrpSpPr>
        <p:grpSpPr bwMode="auto">
          <a:xfrm>
            <a:off x="3402" y="825500"/>
            <a:ext cx="9144000" cy="4013200"/>
            <a:chOff x="0" y="288"/>
            <a:chExt cx="5760" cy="2528"/>
          </a:xfrm>
        </p:grpSpPr>
        <p:sp>
          <p:nvSpPr>
            <p:cNvPr id="14348" name="Rectangle 19"/>
            <p:cNvSpPr>
              <a:spLocks noChangeArrowheads="1"/>
            </p:cNvSpPr>
            <p:nvPr/>
          </p:nvSpPr>
          <p:spPr bwMode="auto">
            <a:xfrm>
              <a:off x="0" y="288"/>
              <a:ext cx="5760" cy="912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pic>
          <p:nvPicPr>
            <p:cNvPr id="14349" name="Picture 16" descr="Arc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200"/>
              <a:ext cx="5760" cy="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39" name="Rectangle 9"/>
          <p:cNvSpPr>
            <a:spLocks noChangeArrowheads="1"/>
          </p:cNvSpPr>
          <p:nvPr/>
        </p:nvSpPr>
        <p:spPr bwMode="auto">
          <a:xfrm>
            <a:off x="1588" y="533400"/>
            <a:ext cx="9144000" cy="6324600"/>
          </a:xfrm>
          <a:prstGeom prst="rect">
            <a:avLst/>
          </a:prstGeom>
          <a:solidFill>
            <a:srgbClr val="0052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340" name="Rectangle 18"/>
          <p:cNvSpPr>
            <a:spLocks noChangeArrowheads="1"/>
          </p:cNvSpPr>
          <p:nvPr/>
        </p:nvSpPr>
        <p:spPr bwMode="auto">
          <a:xfrm>
            <a:off x="6248400" y="5410200"/>
            <a:ext cx="2895600" cy="1447800"/>
          </a:xfrm>
          <a:prstGeom prst="rect">
            <a:avLst/>
          </a:prstGeom>
          <a:solidFill>
            <a:srgbClr val="00529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14342" name="Picture 7" descr="CRS logo 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410200"/>
            <a:ext cx="14478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7" descr="ArchBlue10%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40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5"/>
          <p:cNvSpPr>
            <a:spLocks noChangeArrowheads="1"/>
          </p:cNvSpPr>
          <p:nvPr/>
        </p:nvSpPr>
        <p:spPr bwMode="auto">
          <a:xfrm>
            <a:off x="2819400" y="4191000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0" y="12954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dirty="0" smtClean="0">
                <a:solidFill>
                  <a:srgbClr val="595959"/>
                </a:solidFill>
              </a:rPr>
              <a:t> </a:t>
            </a:r>
            <a:endParaRPr lang="en-US" sz="3600" dirty="0">
              <a:solidFill>
                <a:srgbClr val="595959"/>
              </a:solidFill>
            </a:endParaRPr>
          </a:p>
        </p:txBody>
      </p:sp>
      <p:sp>
        <p:nvSpPr>
          <p:cNvPr id="14346" name="Rectangle 5"/>
          <p:cNvSpPr>
            <a:spLocks noChangeArrowheads="1"/>
          </p:cNvSpPr>
          <p:nvPr/>
        </p:nvSpPr>
        <p:spPr bwMode="auto">
          <a:xfrm>
            <a:off x="1905000" y="3962400"/>
            <a:ext cx="670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76400"/>
            <a:ext cx="8610600" cy="4572000"/>
          </a:xfrm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rgbClr val="E0E2EF"/>
                </a:solidFill>
              </a:rPr>
              <a:t>V</a:t>
            </a:r>
            <a:r>
              <a:rPr lang="en-US" sz="2800" b="1" dirty="0" smtClean="0">
                <a:solidFill>
                  <a:srgbClr val="E0E2EF"/>
                </a:solidFill>
              </a:rPr>
              <a:t>olunteer Name: 	James  F. </a:t>
            </a:r>
            <a:r>
              <a:rPr lang="en-US" sz="2800" b="1" dirty="0" err="1" smtClean="0">
                <a:solidFill>
                  <a:srgbClr val="E0E2EF"/>
                </a:solidFill>
              </a:rPr>
              <a:t>Haldeman</a:t>
            </a:r>
            <a:r>
              <a:rPr lang="en-US" sz="2800" b="1" dirty="0" smtClean="0">
                <a:solidFill>
                  <a:srgbClr val="E0E2EF"/>
                </a:solidFill>
              </a:rPr>
              <a:t/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Country:			Ethiopia</a:t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Country project:   Grain Crops Production 					&amp; Sector Support (ET44)</a:t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Host:           </a:t>
            </a:r>
            <a:r>
              <a:rPr lang="en-US" sz="2800" b="1" dirty="0" err="1" smtClean="0">
                <a:solidFill>
                  <a:srgbClr val="E0E2EF"/>
                </a:solidFill>
              </a:rPr>
              <a:t>Sodo</a:t>
            </a:r>
            <a:r>
              <a:rPr lang="en-US" sz="2800" b="1" dirty="0" smtClean="0">
                <a:solidFill>
                  <a:srgbClr val="E0E2EF"/>
                </a:solidFill>
              </a:rPr>
              <a:t> Catholic Secretariat</a:t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Venue:        </a:t>
            </a:r>
            <a:r>
              <a:rPr lang="en-US" sz="2800" b="1" dirty="0" err="1" smtClean="0">
                <a:solidFill>
                  <a:srgbClr val="E0E2EF"/>
                </a:solidFill>
              </a:rPr>
              <a:t>Bedessa</a:t>
            </a:r>
            <a:r>
              <a:rPr lang="en-US" sz="2800" b="1" dirty="0" smtClean="0">
                <a:solidFill>
                  <a:srgbClr val="E0E2EF"/>
                </a:solidFill>
              </a:rPr>
              <a:t> and </a:t>
            </a:r>
            <a:r>
              <a:rPr lang="en-US" sz="2800" b="1" dirty="0" err="1" smtClean="0">
                <a:solidFill>
                  <a:srgbClr val="E0E2EF"/>
                </a:solidFill>
              </a:rPr>
              <a:t>Duguno</a:t>
            </a:r>
            <a:r>
              <a:rPr lang="en-US" sz="2800" b="1" dirty="0" smtClean="0">
                <a:solidFill>
                  <a:srgbClr val="E0E2EF"/>
                </a:solidFill>
              </a:rPr>
              <a:t> </a:t>
            </a:r>
            <a:r>
              <a:rPr lang="en-US" sz="2800" b="1" dirty="0" err="1" smtClean="0">
                <a:solidFill>
                  <a:srgbClr val="E0E2EF"/>
                </a:solidFill>
              </a:rPr>
              <a:t>Fungo</a:t>
            </a:r>
            <a:r>
              <a:rPr lang="en-US" sz="2800" b="1" dirty="0" smtClean="0">
                <a:solidFill>
                  <a:srgbClr val="E0E2EF"/>
                </a:solidFill>
              </a:rPr>
              <a:t>  						</a:t>
            </a:r>
            <a:r>
              <a:rPr lang="en-US" sz="2800" b="1" dirty="0" err="1" smtClean="0">
                <a:solidFill>
                  <a:srgbClr val="E0E2EF"/>
                </a:solidFill>
              </a:rPr>
              <a:t>Woredas</a:t>
            </a:r>
            <a:r>
              <a:rPr lang="en-US" sz="2800" b="1" dirty="0" smtClean="0">
                <a:solidFill>
                  <a:srgbClr val="E0E2EF"/>
                </a:solidFill>
              </a:rPr>
              <a:t/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Audience:   </a:t>
            </a:r>
            <a:r>
              <a:rPr lang="en-US" sz="2800" b="1" dirty="0" err="1" smtClean="0">
                <a:solidFill>
                  <a:srgbClr val="E0E2EF"/>
                </a:solidFill>
              </a:rPr>
              <a:t>Kebele</a:t>
            </a:r>
            <a:r>
              <a:rPr lang="en-US" sz="2800" b="1" dirty="0" smtClean="0">
                <a:solidFill>
                  <a:srgbClr val="E0E2EF"/>
                </a:solidFill>
              </a:rPr>
              <a:t> </a:t>
            </a:r>
            <a:r>
              <a:rPr lang="en-US" sz="2800" b="1" dirty="0" err="1" smtClean="0">
                <a:solidFill>
                  <a:srgbClr val="E0E2EF"/>
                </a:solidFill>
              </a:rPr>
              <a:t>Adminstrators</a:t>
            </a:r>
            <a:r>
              <a:rPr lang="en-US" sz="2800" b="1" dirty="0" smtClean="0">
                <a:solidFill>
                  <a:srgbClr val="E0E2EF"/>
                </a:solidFill>
              </a:rPr>
              <a:t>, Development Agents and Farmers</a:t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	      Number of </a:t>
            </a:r>
            <a:r>
              <a:rPr lang="en-US" sz="2800" b="1" smtClean="0">
                <a:solidFill>
                  <a:srgbClr val="E0E2EF"/>
                </a:solidFill>
              </a:rPr>
              <a:t>people : 724</a:t>
            </a:r>
            <a:r>
              <a:rPr lang="en-US" sz="2800" b="1" dirty="0" smtClean="0">
                <a:solidFill>
                  <a:srgbClr val="E0E2EF"/>
                </a:solidFill>
              </a:rPr>
              <a:t/>
            </a:r>
            <a:br>
              <a:rPr lang="en-US" sz="2800" b="1" dirty="0" smtClean="0">
                <a:solidFill>
                  <a:srgbClr val="E0E2EF"/>
                </a:solidFill>
              </a:rPr>
            </a:br>
            <a:r>
              <a:rPr lang="en-US" sz="2800" b="1" dirty="0" smtClean="0">
                <a:solidFill>
                  <a:srgbClr val="E0E2EF"/>
                </a:solidFill>
              </a:rPr>
              <a:t>	      Date: March 25 – April 15, 2016</a:t>
            </a:r>
          </a:p>
        </p:txBody>
      </p:sp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494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Lesson Plan</a:t>
            </a:r>
            <a:endParaRPr lang="en-US" dirty="0"/>
          </a:p>
        </p:txBody>
      </p:sp>
      <p:pic>
        <p:nvPicPr>
          <p:cNvPr id="9" name="Content Placeholder 8" descr="IMG_3925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750" b="3750"/>
          <a:stretch>
            <a:fillRect/>
          </a:stretch>
        </p:blipFill>
        <p:spPr>
          <a:xfrm>
            <a:off x="1171894" y="1466850"/>
            <a:ext cx="6578667" cy="4933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04800"/>
            <a:ext cx="5257800" cy="838200"/>
          </a:xfrm>
        </p:spPr>
        <p:txBody>
          <a:bodyPr/>
          <a:lstStyle/>
          <a:p>
            <a:r>
              <a:rPr lang="en-US" dirty="0" smtClean="0"/>
              <a:t>The Tools</a:t>
            </a:r>
            <a:endParaRPr lang="en-US" dirty="0"/>
          </a:p>
        </p:txBody>
      </p:sp>
      <p:pic>
        <p:nvPicPr>
          <p:cNvPr id="6" name="Content Placeholder 5" descr="IMG_3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882" r="551" b="2206"/>
          <a:stretch>
            <a:fillRect/>
          </a:stretch>
        </p:blipFill>
        <p:spPr>
          <a:xfrm>
            <a:off x="1142999" y="1447800"/>
            <a:ext cx="6889207" cy="4953000"/>
          </a:xfrm>
        </p:spPr>
      </p:pic>
      <p:sp>
        <p:nvSpPr>
          <p:cNvPr id="4" name="TextBox 3"/>
          <p:cNvSpPr txBox="1"/>
          <p:nvPr/>
        </p:nvSpPr>
        <p:spPr>
          <a:xfrm>
            <a:off x="1219200" y="593913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m Seed Spacing Line, marked every 25 cm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6324600" cy="838200"/>
          </a:xfrm>
        </p:spPr>
        <p:txBody>
          <a:bodyPr/>
          <a:lstStyle/>
          <a:p>
            <a:r>
              <a:rPr lang="en-US" dirty="0" err="1" smtClean="0"/>
              <a:t>Sintayehu</a:t>
            </a:r>
            <a:r>
              <a:rPr lang="en-US" dirty="0" smtClean="0"/>
              <a:t> giving instruction</a:t>
            </a:r>
            <a:endParaRPr lang="en-US" dirty="0"/>
          </a:p>
        </p:txBody>
      </p:sp>
      <p:pic>
        <p:nvPicPr>
          <p:cNvPr id="4" name="Content Placeholder 3" descr="IMG_38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485900"/>
            <a:ext cx="6553200" cy="4914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Compare and Contrast new methods to Traditional ways</a:t>
            </a:r>
            <a:endParaRPr lang="en-US" sz="3200" dirty="0"/>
          </a:p>
        </p:txBody>
      </p:sp>
      <p:pic>
        <p:nvPicPr>
          <p:cNvPr id="6" name="Content Placeholder 5" descr="IMG_3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638300"/>
            <a:ext cx="6248400" cy="4686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6629400" cy="838200"/>
          </a:xfrm>
        </p:spPr>
        <p:txBody>
          <a:bodyPr/>
          <a:lstStyle/>
          <a:p>
            <a:r>
              <a:rPr lang="en-US" dirty="0" smtClean="0"/>
              <a:t>Marking Rows with Seed Placement Line</a:t>
            </a:r>
            <a:endParaRPr lang="en-US" dirty="0"/>
          </a:p>
        </p:txBody>
      </p:sp>
      <p:pic>
        <p:nvPicPr>
          <p:cNvPr id="4" name="Content Placeholder 3" descr="IMG_3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81150"/>
            <a:ext cx="6019800" cy="4514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1371600"/>
          </a:xfrm>
        </p:spPr>
        <p:txBody>
          <a:bodyPr/>
          <a:lstStyle/>
          <a:p>
            <a:r>
              <a:rPr lang="en-US" sz="3200" dirty="0" smtClean="0"/>
              <a:t>Making Furrows for </a:t>
            </a:r>
            <a:br>
              <a:rPr lang="en-US" sz="3200" dirty="0" smtClean="0"/>
            </a:br>
            <a:r>
              <a:rPr lang="en-US" sz="3200" dirty="0" smtClean="0"/>
              <a:t>DAP Fertilizer</a:t>
            </a:r>
            <a:br>
              <a:rPr lang="en-US" sz="3200" dirty="0" smtClean="0"/>
            </a:br>
            <a:r>
              <a:rPr lang="en-US" sz="3200" dirty="0" smtClean="0"/>
              <a:t>and Seeds</a:t>
            </a:r>
            <a:endParaRPr lang="en-US" sz="3200" dirty="0"/>
          </a:p>
        </p:txBody>
      </p:sp>
      <p:pic>
        <p:nvPicPr>
          <p:cNvPr id="4" name="Content Placeholder 3" descr="IMG_38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4369711" cy="3276599"/>
          </a:xfrm>
        </p:spPr>
      </p:pic>
      <p:pic>
        <p:nvPicPr>
          <p:cNvPr id="10" name="Content Placeholder 3" descr="IMG_371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0755" t="24906" r="22830" b="16604"/>
          <a:stretch>
            <a:fillRect/>
          </a:stretch>
        </p:blipFill>
        <p:spPr>
          <a:xfrm>
            <a:off x="228600" y="1600200"/>
            <a:ext cx="4240226" cy="3297142"/>
          </a:xfrm>
        </p:spPr>
      </p:pic>
      <p:sp>
        <p:nvSpPr>
          <p:cNvPr id="11" name="TextBox 10"/>
          <p:cNvSpPr txBox="1"/>
          <p:nvPr/>
        </p:nvSpPr>
        <p:spPr>
          <a:xfrm>
            <a:off x="0" y="49530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DAP</a:t>
            </a:r>
            <a:r>
              <a:rPr lang="en-US" dirty="0" smtClean="0"/>
              <a:t> applied in-furrow,10 cm deep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 smtClean="0"/>
              <a:t>Seeds</a:t>
            </a:r>
            <a:r>
              <a:rPr lang="en-US" dirty="0" smtClean="0"/>
              <a:t> placed 25 cm apart in-furrow</a:t>
            </a:r>
          </a:p>
          <a:p>
            <a:pPr marL="914400" lvl="1" indent="-457200"/>
            <a:r>
              <a:rPr lang="en-US" dirty="0" smtClean="0"/>
              <a:t>5 cm deep, 5 cm beside fertilizer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Fertilizer</a:t>
            </a:r>
            <a:endParaRPr lang="en-US" dirty="0"/>
          </a:p>
        </p:txBody>
      </p:sp>
      <p:pic>
        <p:nvPicPr>
          <p:cNvPr id="4" name="Content Placeholder 3" descr="IMG_3927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13" t="12500"/>
          <a:stretch>
            <a:fillRect/>
          </a:stretch>
        </p:blipFill>
        <p:spPr>
          <a:xfrm>
            <a:off x="1143000" y="1524000"/>
            <a:ext cx="7035800" cy="47508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15200" cy="1295400"/>
          </a:xfrm>
        </p:spPr>
        <p:txBody>
          <a:bodyPr/>
          <a:lstStyle/>
          <a:p>
            <a:r>
              <a:rPr lang="en-US" sz="2400" dirty="0" smtClean="0"/>
              <a:t>Fertilizer Application Rate,</a:t>
            </a:r>
            <a:br>
              <a:rPr lang="en-US" sz="2400" dirty="0" smtClean="0"/>
            </a:br>
            <a:r>
              <a:rPr lang="en-US" sz="2000" dirty="0" smtClean="0"/>
              <a:t>15 m Row Length, 75 cm between rows</a:t>
            </a:r>
            <a:br>
              <a:rPr lang="en-US" sz="2000" dirty="0" smtClean="0"/>
            </a:br>
            <a:r>
              <a:rPr lang="en-US" sz="2000" dirty="0" smtClean="0"/>
              <a:t>25 cm between seeds </a:t>
            </a:r>
            <a:br>
              <a:rPr lang="en-US" sz="2000" dirty="0" smtClean="0"/>
            </a:br>
            <a:r>
              <a:rPr lang="en-US" sz="2000" dirty="0" smtClean="0"/>
              <a:t>(0.00113 ha)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/>
          <a:lstStyle/>
          <a:p>
            <a:r>
              <a:rPr lang="en-US" sz="2800" dirty="0" smtClean="0"/>
              <a:t>DAP</a:t>
            </a:r>
            <a:r>
              <a:rPr lang="en-US" dirty="0" smtClean="0"/>
              <a:t> (18-46-0) @ Planting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2209800"/>
            <a:ext cx="4040188" cy="1406525"/>
          </a:xfrm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b="1" u="sng" dirty="0" smtClean="0"/>
              <a:t>100 kg/ha</a:t>
            </a:r>
            <a:r>
              <a:rPr lang="en-US" b="1" dirty="0" smtClean="0"/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Min</a:t>
            </a:r>
            <a:r>
              <a:rPr lang="en-US" sz="1800" b="1" dirty="0" smtClean="0"/>
              <a:t>) </a:t>
            </a:r>
            <a:r>
              <a:rPr lang="en-US" b="1" dirty="0" smtClean="0"/>
              <a:t>= 18-46-0/ha</a:t>
            </a:r>
            <a:endParaRPr lang="en-US" b="1" u="sng" dirty="0" smtClean="0"/>
          </a:p>
          <a:p>
            <a:r>
              <a:rPr lang="en-US" b="1" dirty="0" smtClean="0"/>
              <a:t>113 grams/15 meter row</a:t>
            </a:r>
            <a:endParaRPr lang="en-US" b="1" u="sng" dirty="0" smtClean="0"/>
          </a:p>
          <a:p>
            <a:pPr>
              <a:buNone/>
            </a:pPr>
            <a:r>
              <a:rPr lang="en-US" b="1" dirty="0" smtClean="0"/>
              <a:t>       ~ </a:t>
            </a:r>
            <a:r>
              <a:rPr lang="en-US" sz="2800" b="1" dirty="0" smtClean="0"/>
              <a:t>½</a:t>
            </a:r>
            <a:r>
              <a:rPr lang="en-US" b="1" dirty="0" smtClean="0"/>
              <a:t>  (0.5) Cup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270375" cy="990600"/>
          </a:xfrm>
        </p:spPr>
        <p:txBody>
          <a:bodyPr/>
          <a:lstStyle/>
          <a:p>
            <a:r>
              <a:rPr lang="en-US" sz="2800" dirty="0" smtClean="0"/>
              <a:t>Urea</a:t>
            </a:r>
            <a:r>
              <a:rPr lang="en-US" dirty="0" smtClean="0"/>
              <a:t> (46-0-0) </a:t>
            </a:r>
            <a:r>
              <a:rPr lang="en-US" sz="2000" dirty="0" smtClean="0"/>
              <a:t>@ First Weeding  Maize,  knee-high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2209800"/>
            <a:ext cx="4041775" cy="1406525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>
              <a:buNone/>
            </a:pPr>
            <a:r>
              <a:rPr lang="en-US" b="1" u="sng" dirty="0" smtClean="0"/>
              <a:t>150 kg/ha</a:t>
            </a:r>
            <a:r>
              <a:rPr lang="en-US" b="1" dirty="0" smtClean="0"/>
              <a:t> = 69-0-0/ha</a:t>
            </a:r>
          </a:p>
          <a:p>
            <a:r>
              <a:rPr lang="en-US" b="1" dirty="0" smtClean="0"/>
              <a:t>170 grams/15 meter row</a:t>
            </a:r>
          </a:p>
          <a:p>
            <a:pPr>
              <a:buNone/>
            </a:pPr>
            <a:r>
              <a:rPr lang="en-US" b="1" dirty="0" smtClean="0"/>
              <a:t>     ~ 1</a:t>
            </a:r>
            <a:r>
              <a:rPr lang="en-US" sz="1800" b="1" dirty="0" smtClean="0"/>
              <a:t>1/8</a:t>
            </a:r>
            <a:r>
              <a:rPr lang="en-US" b="1" dirty="0" smtClean="0"/>
              <a:t> (1.125) Cup</a:t>
            </a:r>
          </a:p>
          <a:p>
            <a:endParaRPr lang="en-US" b="1" dirty="0" smtClean="0"/>
          </a:p>
          <a:p>
            <a:pPr lvl="1">
              <a:buNone/>
            </a:pPr>
            <a:endParaRPr lang="en-US" sz="2400" b="1" dirty="0" smtClean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648201" y="3657600"/>
            <a:ext cx="4038600" cy="12954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200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kg/ha</a:t>
            </a:r>
            <a:r>
              <a:rPr kumimoji="0" lang="en-US" sz="2400" b="1" i="0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92-0-0/ha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227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grams/15 meter row</a:t>
            </a:r>
          </a:p>
          <a:p>
            <a:pPr marL="800100" lvl="1" indent="-342900" eaLnBrk="0" hangingPunct="0">
              <a:spcBef>
                <a:spcPct val="20000"/>
              </a:spcBef>
            </a:pPr>
            <a:r>
              <a:rPr lang="en-US" b="1" kern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~ 1 ½  (1.5) Cup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4648200" y="5029200"/>
            <a:ext cx="4038600" cy="137160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kern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250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kg/ha</a:t>
            </a:r>
            <a:r>
              <a:rPr kumimoji="0" lang="en-US" sz="2400" b="1" i="0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115-0-0/ha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283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grams/15 meter row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	~ 1 </a:t>
            </a:r>
            <a:r>
              <a:rPr lang="en-US" sz="1800" b="1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7/8  </a:t>
            </a:r>
            <a:r>
              <a:rPr lang="en-US" b="1" kern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(1.875) Cup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3886200"/>
            <a:ext cx="3810000" cy="1200329"/>
          </a:xfrm>
          <a:prstGeom prst="rect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DAP applied in-furrow </a:t>
            </a:r>
          </a:p>
          <a:p>
            <a:r>
              <a:rPr lang="en-US" dirty="0" smtClean="0"/>
              <a:t>10 cm deep and  </a:t>
            </a:r>
          </a:p>
          <a:p>
            <a:r>
              <a:rPr lang="en-US" dirty="0" smtClean="0"/>
              <a:t>5 cm beside seed furrow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828" y="5181600"/>
            <a:ext cx="3840372" cy="1200329"/>
          </a:xfrm>
          <a:prstGeom prst="rect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Urea applied in band  </a:t>
            </a:r>
          </a:p>
          <a:p>
            <a:r>
              <a:rPr lang="en-US" dirty="0" smtClean="0"/>
              <a:t>between rows and worked</a:t>
            </a:r>
          </a:p>
          <a:p>
            <a:r>
              <a:rPr lang="en-US" dirty="0" smtClean="0"/>
              <a:t>lightly into soil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239000" cy="1143000"/>
          </a:xfrm>
        </p:spPr>
        <p:txBody>
          <a:bodyPr/>
          <a:lstStyle/>
          <a:p>
            <a:r>
              <a:rPr lang="en-US" sz="3200" dirty="0" smtClean="0"/>
              <a:t>Measured Fertilizer applied in-furrow with “highland” bottle</a:t>
            </a:r>
            <a:endParaRPr lang="en-US" sz="3200" dirty="0"/>
          </a:p>
        </p:txBody>
      </p:sp>
      <p:pic>
        <p:nvPicPr>
          <p:cNvPr id="4" name="Content Placeholder 3" descr="IMG_393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255984" y="2276475"/>
            <a:ext cx="4191002" cy="3143252"/>
          </a:xfrm>
        </p:spPr>
      </p:pic>
      <p:pic>
        <p:nvPicPr>
          <p:cNvPr id="8" name="Content Placeholder 3" descr="IMG_39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5537200" cy="4152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1447800"/>
          </a:xfrm>
        </p:spPr>
        <p:txBody>
          <a:bodyPr/>
          <a:lstStyle/>
          <a:p>
            <a:r>
              <a:rPr lang="en-US" sz="3200" dirty="0" smtClean="0"/>
              <a:t>Seed Spacing in-furrow </a:t>
            </a:r>
            <a:br>
              <a:rPr lang="en-US" sz="3200" dirty="0" smtClean="0"/>
            </a:br>
            <a:r>
              <a:rPr lang="en-US" sz="2400" dirty="0" smtClean="0"/>
              <a:t>25 cm apart, 5 cm deep </a:t>
            </a:r>
            <a:br>
              <a:rPr lang="en-US" sz="2400" dirty="0" smtClean="0"/>
            </a:br>
            <a:r>
              <a:rPr lang="en-US" sz="2400" dirty="0" smtClean="0"/>
              <a:t>5 cm away from fertilizer </a:t>
            </a:r>
            <a:endParaRPr lang="en-US" sz="2400" dirty="0"/>
          </a:p>
        </p:txBody>
      </p:sp>
      <p:pic>
        <p:nvPicPr>
          <p:cNvPr id="4" name="Content Placeholder 3" descr="IMG_39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419100" y="2171700"/>
            <a:ext cx="4572000" cy="3429000"/>
          </a:xfrm>
        </p:spPr>
      </p:pic>
      <p:pic>
        <p:nvPicPr>
          <p:cNvPr id="7" name="Content Placeholder 3" descr="IMG_393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81400" y="1600200"/>
            <a:ext cx="53848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85800"/>
            <a:ext cx="6781800" cy="838200"/>
          </a:xfrm>
        </p:spPr>
        <p:txBody>
          <a:bodyPr/>
          <a:lstStyle/>
          <a:p>
            <a:pPr lvl="0"/>
            <a:r>
              <a:rPr lang="en-US" b="1" dirty="0" smtClean="0"/>
              <a:t>1. Assignment Objectives as in SOW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Equip </a:t>
            </a:r>
            <a:r>
              <a:rPr lang="en-US" sz="2400" u="sng" dirty="0" smtClean="0"/>
              <a:t>Smallholder Farmers</a:t>
            </a:r>
            <a:r>
              <a:rPr lang="en-US" sz="2400" dirty="0" smtClean="0"/>
              <a:t> and </a:t>
            </a:r>
            <a:r>
              <a:rPr lang="en-US" sz="2400" u="sng" dirty="0" smtClean="0"/>
              <a:t>Other stakeholders</a:t>
            </a:r>
            <a:r>
              <a:rPr lang="en-US" sz="2400" dirty="0" smtClean="0"/>
              <a:t> with </a:t>
            </a:r>
            <a:r>
              <a:rPr lang="en-US" sz="2400" u="sng" dirty="0" smtClean="0"/>
              <a:t>Innovative Agronomic Practices</a:t>
            </a:r>
            <a:r>
              <a:rPr lang="en-US" sz="2400" dirty="0" smtClean="0"/>
              <a:t> and technologies for </a:t>
            </a:r>
            <a:r>
              <a:rPr lang="en-US" sz="2400" u="sng" dirty="0" smtClean="0"/>
              <a:t>increased yields</a:t>
            </a:r>
            <a:r>
              <a:rPr lang="en-US" sz="2400" dirty="0" smtClean="0"/>
              <a:t> and quality of </a:t>
            </a:r>
            <a:r>
              <a:rPr lang="en-US" sz="2400" u="sng" dirty="0" smtClean="0"/>
              <a:t>Maize and Haricot Bean</a:t>
            </a:r>
          </a:p>
          <a:p>
            <a:pPr marL="0" indent="0">
              <a:buNone/>
            </a:pPr>
            <a:endParaRPr lang="en-US" sz="2400" u="sng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Select 2 </a:t>
            </a:r>
            <a:r>
              <a:rPr lang="en-US" sz="2400" dirty="0" err="1" smtClean="0"/>
              <a:t>Woredas</a:t>
            </a:r>
            <a:r>
              <a:rPr lang="en-US" sz="2400" dirty="0" smtClean="0"/>
              <a:t> </a:t>
            </a:r>
          </a:p>
          <a:p>
            <a:pPr marL="914400" lvl="1" indent="-514350"/>
            <a:r>
              <a:rPr lang="en-US" sz="2000" dirty="0" smtClean="0"/>
              <a:t>Select 20 </a:t>
            </a:r>
            <a:r>
              <a:rPr lang="en-US" sz="2000" dirty="0" err="1" smtClean="0"/>
              <a:t>Kebeles</a:t>
            </a:r>
            <a:r>
              <a:rPr lang="en-US" sz="2000" dirty="0" smtClean="0"/>
              <a:t> for 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Train Development Agents </a:t>
            </a:r>
          </a:p>
          <a:p>
            <a:pPr marL="914400" lvl="1" indent="-514350"/>
            <a:r>
              <a:rPr lang="en-US" sz="2000" dirty="0" smtClean="0"/>
              <a:t>“Train the Trainer”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Train Farmers</a:t>
            </a:r>
          </a:p>
          <a:p>
            <a:pPr marL="914400" lvl="1" indent="-514350"/>
            <a:r>
              <a:rPr lang="en-US" sz="2000" dirty="0" smtClean="0"/>
              <a:t>Reach as many farmers as possible in 10 training days</a:t>
            </a:r>
          </a:p>
        </p:txBody>
      </p:sp>
    </p:spTree>
    <p:extLst>
      <p:ext uri="{BB962C8B-B14F-4D97-AF65-F5344CB8AC3E}">
        <p14:creationId xmlns:p14="http://schemas.microsoft.com/office/powerpoint/2010/main" val="13495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7010400" cy="838200"/>
          </a:xfrm>
        </p:spPr>
        <p:txBody>
          <a:bodyPr/>
          <a:lstStyle/>
          <a:p>
            <a:r>
              <a:rPr lang="en-US" sz="2800" dirty="0" smtClean="0"/>
              <a:t>Development Agent reviewing  fertilizer and planting instructions</a:t>
            </a:r>
            <a:endParaRPr lang="en-US" sz="2800" dirty="0"/>
          </a:p>
        </p:txBody>
      </p:sp>
      <p:pic>
        <p:nvPicPr>
          <p:cNvPr id="4" name="Content Placeholder 3" descr="IMG_38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33" r="6667"/>
          <a:stretch>
            <a:fillRect/>
          </a:stretch>
        </p:blipFill>
        <p:spPr>
          <a:xfrm rot="5400000">
            <a:off x="2103094" y="1889768"/>
            <a:ext cx="4937763" cy="411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Farmers Discussing and Demonstrating their Knowledge</a:t>
            </a:r>
            <a:endParaRPr lang="en-US" sz="2800" dirty="0"/>
          </a:p>
        </p:txBody>
      </p:sp>
      <p:pic>
        <p:nvPicPr>
          <p:cNvPr id="4" name="Content Placeholder 3" descr="IMG_38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1600" y="2266950"/>
            <a:ext cx="4394200" cy="3295650"/>
          </a:xfrm>
        </p:spPr>
      </p:pic>
      <p:pic>
        <p:nvPicPr>
          <p:cNvPr id="6" name="Content Placeholder 3" descr="IMG_38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36880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pPr lvl="0"/>
            <a:r>
              <a:rPr lang="en-US" sz="2800" dirty="0" smtClean="0"/>
              <a:t>2. Achievement of the assignment objectives</a:t>
            </a:r>
            <a:r>
              <a:rPr lang="en-US" sz="2800" dirty="0"/>
              <a:t> </a:t>
            </a:r>
            <a:r>
              <a:rPr lang="en-US" sz="2800" dirty="0" smtClean="0"/>
              <a:t>: </a:t>
            </a:r>
            <a:r>
              <a:rPr lang="en-US" sz="2800" u="sng" dirty="0" smtClean="0"/>
              <a:t>Trainee Summary</a:t>
            </a:r>
            <a:r>
              <a:rPr lang="en-US" u="sng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Bedessa</a:t>
            </a:r>
            <a:r>
              <a:rPr lang="en-US" dirty="0" smtClean="0"/>
              <a:t> </a:t>
            </a:r>
            <a:r>
              <a:rPr lang="en-US" dirty="0" err="1" smtClean="0"/>
              <a:t>Woreda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Belbo</a:t>
            </a:r>
            <a:r>
              <a:rPr lang="en-US" dirty="0" smtClean="0"/>
              <a:t> </a:t>
            </a:r>
            <a:r>
              <a:rPr lang="en-US" dirty="0" err="1" smtClean="0"/>
              <a:t>Badessa</a:t>
            </a:r>
            <a:r>
              <a:rPr lang="en-US" dirty="0" smtClean="0"/>
              <a:t>     66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Ambe</a:t>
            </a:r>
            <a:r>
              <a:rPr lang="en-US" dirty="0" smtClean="0"/>
              <a:t> </a:t>
            </a:r>
            <a:r>
              <a:rPr lang="en-US" dirty="0" err="1" smtClean="0"/>
              <a:t>Badessa</a:t>
            </a:r>
            <a:r>
              <a:rPr lang="en-US" dirty="0" smtClean="0"/>
              <a:t>     35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Tora</a:t>
            </a:r>
            <a:r>
              <a:rPr lang="en-US" dirty="0" smtClean="0"/>
              <a:t> </a:t>
            </a:r>
            <a:r>
              <a:rPr lang="en-US" dirty="0" err="1" smtClean="0"/>
              <a:t>Offere</a:t>
            </a:r>
            <a:r>
              <a:rPr lang="en-US" dirty="0" smtClean="0"/>
              <a:t>           25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Mayo </a:t>
            </a:r>
            <a:r>
              <a:rPr lang="en-US" dirty="0" err="1" smtClean="0"/>
              <a:t>Offere</a:t>
            </a:r>
            <a:r>
              <a:rPr lang="en-US" dirty="0" smtClean="0"/>
              <a:t>          45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Anaka</a:t>
            </a:r>
            <a:r>
              <a:rPr lang="en-US" dirty="0" smtClean="0"/>
              <a:t> </a:t>
            </a:r>
            <a:r>
              <a:rPr lang="en-US" dirty="0" err="1" smtClean="0"/>
              <a:t>Shashar</a:t>
            </a:r>
            <a:r>
              <a:rPr lang="en-US" dirty="0" smtClean="0"/>
              <a:t>     44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Gerrar</a:t>
            </a:r>
            <a:r>
              <a:rPr lang="en-US" dirty="0" smtClean="0"/>
              <a:t> </a:t>
            </a:r>
            <a:r>
              <a:rPr lang="en-US" dirty="0" err="1" smtClean="0"/>
              <a:t>Ambe</a:t>
            </a:r>
            <a:r>
              <a:rPr lang="en-US" dirty="0" smtClean="0"/>
              <a:t>         80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Cheffese</a:t>
            </a:r>
            <a:r>
              <a:rPr lang="en-US" dirty="0" smtClean="0"/>
              <a:t>                33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Tora</a:t>
            </a:r>
            <a:r>
              <a:rPr lang="en-US" dirty="0" smtClean="0"/>
              <a:t> </a:t>
            </a:r>
            <a:r>
              <a:rPr lang="en-US" dirty="0" err="1" smtClean="0"/>
              <a:t>Sadoba</a:t>
            </a:r>
            <a:r>
              <a:rPr lang="en-US" dirty="0" smtClean="0"/>
              <a:t>         70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Adecha</a:t>
            </a:r>
            <a:r>
              <a:rPr lang="en-US" dirty="0" smtClean="0"/>
              <a:t>                  51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Duguna</a:t>
            </a:r>
            <a:r>
              <a:rPr lang="en-US" dirty="0" smtClean="0"/>
              <a:t> </a:t>
            </a:r>
            <a:r>
              <a:rPr lang="en-US" dirty="0" err="1" smtClean="0"/>
              <a:t>Fungo</a:t>
            </a:r>
            <a:r>
              <a:rPr lang="en-US" dirty="0" smtClean="0"/>
              <a:t> </a:t>
            </a:r>
            <a:r>
              <a:rPr lang="en-US" dirty="0" err="1" smtClean="0"/>
              <a:t>Woreda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Aresewoyde</a:t>
            </a:r>
            <a:r>
              <a:rPr lang="en-US" dirty="0" smtClean="0"/>
              <a:t>         30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Edo Sore              27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Edo </a:t>
            </a:r>
            <a:r>
              <a:rPr lang="en-US" dirty="0" err="1" smtClean="0"/>
              <a:t>Bolosa</a:t>
            </a:r>
            <a:r>
              <a:rPr lang="en-US" dirty="0" smtClean="0"/>
              <a:t>           30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Anka</a:t>
            </a:r>
            <a:r>
              <a:rPr lang="en-US" dirty="0" smtClean="0"/>
              <a:t> </a:t>
            </a:r>
            <a:r>
              <a:rPr lang="en-US" dirty="0" err="1" smtClean="0"/>
              <a:t>Domot</a:t>
            </a:r>
            <a:r>
              <a:rPr lang="en-US" dirty="0" smtClean="0"/>
              <a:t>          80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Anka</a:t>
            </a:r>
            <a:r>
              <a:rPr lang="en-US" dirty="0" smtClean="0"/>
              <a:t> </a:t>
            </a:r>
            <a:r>
              <a:rPr lang="en-US" dirty="0" err="1" smtClean="0"/>
              <a:t>Duguna</a:t>
            </a:r>
            <a:r>
              <a:rPr lang="en-US" dirty="0" smtClean="0"/>
              <a:t>        37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Fungo</a:t>
            </a:r>
            <a:r>
              <a:rPr lang="en-US" dirty="0" smtClean="0"/>
              <a:t> </a:t>
            </a:r>
            <a:r>
              <a:rPr lang="en-US" dirty="0" err="1" smtClean="0"/>
              <a:t>Bijo</a:t>
            </a:r>
            <a:r>
              <a:rPr lang="en-US" dirty="0" smtClean="0"/>
              <a:t>	   28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Fungo</a:t>
            </a:r>
            <a:r>
              <a:rPr lang="en-US" dirty="0" smtClean="0"/>
              <a:t> </a:t>
            </a:r>
            <a:r>
              <a:rPr lang="en-US" dirty="0" err="1" smtClean="0"/>
              <a:t>Damot</a:t>
            </a:r>
            <a:r>
              <a:rPr lang="en-US" dirty="0" smtClean="0"/>
              <a:t>	   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Trainee Summary </a:t>
            </a:r>
            <a:r>
              <a:rPr lang="en-US" sz="1200" dirty="0" smtClean="0"/>
              <a:t>(continued)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Kebele</a:t>
            </a:r>
            <a:r>
              <a:rPr lang="en-US" dirty="0" smtClean="0"/>
              <a:t> Administrators:		  28</a:t>
            </a:r>
          </a:p>
          <a:p>
            <a:r>
              <a:rPr lang="en-US" dirty="0" smtClean="0"/>
              <a:t>Development Agents:		  28</a:t>
            </a:r>
          </a:p>
          <a:p>
            <a:r>
              <a:rPr lang="en-US" dirty="0" smtClean="0"/>
              <a:t>Farmers:				 668</a:t>
            </a:r>
          </a:p>
          <a:p>
            <a:r>
              <a:rPr lang="en-US" dirty="0" smtClean="0"/>
              <a:t>Female: 				 151 (21%)</a:t>
            </a:r>
          </a:p>
          <a:p>
            <a:r>
              <a:rPr lang="en-US" dirty="0" smtClean="0"/>
              <a:t>Male:					 573 (79%)</a:t>
            </a:r>
          </a:p>
          <a:p>
            <a:r>
              <a:rPr lang="en-US" dirty="0" smtClean="0"/>
              <a:t>Total Trained:			 724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7543800" cy="838200"/>
          </a:xfrm>
        </p:spPr>
        <p:txBody>
          <a:bodyPr/>
          <a:lstStyle/>
          <a:p>
            <a:r>
              <a:rPr lang="en-US" sz="2800" b="1" dirty="0" smtClean="0"/>
              <a:t>3. Recommendations </a:t>
            </a:r>
            <a:r>
              <a:rPr lang="en-US" sz="2800" b="1" dirty="0"/>
              <a:t>to the host with regards to the assignment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24400"/>
          </a:xfrm>
        </p:spPr>
        <p:txBody>
          <a:bodyPr/>
          <a:lstStyle/>
          <a:p>
            <a:r>
              <a:rPr lang="en-US" dirty="0" smtClean="0"/>
              <a:t>Use Trainee lists for follow-up in </a:t>
            </a:r>
            <a:r>
              <a:rPr lang="en-US" dirty="0" err="1" smtClean="0"/>
              <a:t>Kebeles</a:t>
            </a:r>
            <a:endParaRPr lang="en-US" dirty="0" smtClean="0"/>
          </a:p>
          <a:p>
            <a:r>
              <a:rPr lang="en-US" dirty="0" smtClean="0"/>
              <a:t>Retrain DAs</a:t>
            </a:r>
          </a:p>
          <a:p>
            <a:pPr lvl="1"/>
            <a:r>
              <a:rPr lang="en-US" dirty="0" smtClean="0"/>
              <a:t>Review planting and fertilizer application methods.</a:t>
            </a:r>
          </a:p>
          <a:p>
            <a:pPr lvl="1"/>
            <a:r>
              <a:rPr lang="en-US" dirty="0" smtClean="0"/>
              <a:t>Assure understanding: How to plant, measure and apply fertilizer accurately</a:t>
            </a:r>
          </a:p>
          <a:p>
            <a:pPr lvl="1"/>
            <a:r>
              <a:rPr lang="en-US" dirty="0" smtClean="0"/>
              <a:t>Encourage DAs to assemble teaching tools</a:t>
            </a:r>
          </a:p>
          <a:p>
            <a:pPr lvl="1"/>
            <a:r>
              <a:rPr lang="en-US" dirty="0" smtClean="0"/>
              <a:t>Encourage them to establish Demonstrations with increasing fertilizer rates…”Seeing is Believing”</a:t>
            </a:r>
          </a:p>
          <a:p>
            <a:pPr lvl="1"/>
            <a:r>
              <a:rPr lang="en-US" dirty="0" smtClean="0"/>
              <a:t>Compare and Contrast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4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7315200" cy="838200"/>
          </a:xfrm>
        </p:spPr>
        <p:txBody>
          <a:bodyPr/>
          <a:lstStyle/>
          <a:p>
            <a:r>
              <a:rPr lang="en-US" sz="2800" b="1" dirty="0" smtClean="0"/>
              <a:t>3</a:t>
            </a:r>
            <a:r>
              <a:rPr lang="en-US" sz="2400" b="1" dirty="0" smtClean="0"/>
              <a:t>. Recommendations to the host with regards to the assignment </a:t>
            </a:r>
            <a:r>
              <a:rPr lang="en-US" sz="1200" b="1" dirty="0" smtClean="0"/>
              <a:t>(continued)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153400" cy="46482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 smtClean="0"/>
              <a:t>Follow up to </a:t>
            </a:r>
            <a:r>
              <a:rPr lang="en-US" u="sng" dirty="0" smtClean="0"/>
              <a:t>assess adoption and effectiveness </a:t>
            </a:r>
            <a:r>
              <a:rPr lang="en-US" dirty="0" smtClean="0"/>
              <a:t>of training and new methods</a:t>
            </a:r>
          </a:p>
          <a:p>
            <a:pPr marL="342900" lvl="1" indent="-342900">
              <a:buFontTx/>
              <a:buChar char="•"/>
            </a:pPr>
            <a:r>
              <a:rPr lang="en-US" u="sng" dirty="0" smtClean="0"/>
              <a:t>Coach farmers </a:t>
            </a:r>
            <a:r>
              <a:rPr lang="en-US" dirty="0" smtClean="0"/>
              <a:t>if needed.</a:t>
            </a:r>
          </a:p>
          <a:p>
            <a:pPr marL="342900" lvl="1" indent="-342900">
              <a:buFontTx/>
              <a:buChar char="•"/>
            </a:pPr>
            <a:r>
              <a:rPr lang="en-US" u="sng" dirty="0" smtClean="0"/>
              <a:t>Before first weeding</a:t>
            </a:r>
            <a:r>
              <a:rPr lang="en-US" dirty="0" smtClean="0"/>
              <a:t> </a:t>
            </a:r>
          </a:p>
          <a:p>
            <a:pPr marL="742950" lvl="2" indent="-342900"/>
            <a:r>
              <a:rPr lang="en-US" dirty="0" smtClean="0"/>
              <a:t>follow up to review training and assure that </a:t>
            </a:r>
            <a:r>
              <a:rPr lang="en-US" u="sng" dirty="0" smtClean="0"/>
              <a:t>Urea </a:t>
            </a:r>
            <a:r>
              <a:rPr lang="en-US" dirty="0" smtClean="0"/>
              <a:t>will be </a:t>
            </a:r>
            <a:r>
              <a:rPr lang="en-US" u="sng" dirty="0" smtClean="0"/>
              <a:t>applied correctly </a:t>
            </a:r>
            <a:r>
              <a:rPr lang="en-US" dirty="0" smtClean="0"/>
              <a:t> with recommended rate</a:t>
            </a:r>
          </a:p>
          <a:p>
            <a:pPr marL="342900" lvl="1" indent="-342900">
              <a:buFontTx/>
              <a:buChar char="•"/>
            </a:pPr>
            <a:r>
              <a:rPr lang="en-US" u="sng" dirty="0" smtClean="0"/>
              <a:t>Encourage weeding </a:t>
            </a:r>
            <a:r>
              <a:rPr lang="en-US" dirty="0" smtClean="0"/>
              <a:t>as needed</a:t>
            </a:r>
          </a:p>
          <a:p>
            <a:pPr marL="742950" lvl="2" indent="-342900"/>
            <a:r>
              <a:rPr lang="en-US" dirty="0" smtClean="0"/>
              <a:t>Remove weeds when small</a:t>
            </a:r>
          </a:p>
          <a:p>
            <a:pPr marL="1200150" lvl="3" indent="-342900"/>
            <a:r>
              <a:rPr lang="en-US" dirty="0" smtClean="0"/>
              <a:t>avoid competition for moisture and nutrients</a:t>
            </a:r>
          </a:p>
          <a:p>
            <a:pPr marL="742950" lvl="2" indent="-342900"/>
            <a:r>
              <a:rPr lang="en-US" dirty="0" smtClean="0"/>
              <a:t>“One year of weeds…10 Years of Weeding”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7315200" cy="838200"/>
          </a:xfrm>
        </p:spPr>
        <p:txBody>
          <a:bodyPr/>
          <a:lstStyle/>
          <a:p>
            <a:r>
              <a:rPr lang="en-US" sz="2800" b="1" dirty="0" smtClean="0"/>
              <a:t>3</a:t>
            </a:r>
            <a:r>
              <a:rPr lang="en-US" sz="2400" b="1" dirty="0" smtClean="0"/>
              <a:t>. Recommendations to the host with regards to the assignment </a:t>
            </a:r>
            <a:r>
              <a:rPr lang="en-US" sz="1200" b="1" dirty="0" smtClean="0"/>
              <a:t>(continued)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495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 smtClean="0"/>
              <a:t>Encourage use of Soil Testing</a:t>
            </a:r>
          </a:p>
          <a:p>
            <a:pPr marL="742950" lvl="2" indent="-342900"/>
            <a:r>
              <a:rPr lang="en-US" dirty="0" smtClean="0"/>
              <a:t>pH very important…Application of Lime or Wood Ash if pH is low (ideal 6.5 to 7.0)</a:t>
            </a:r>
          </a:p>
          <a:p>
            <a:pPr marL="1200150" lvl="3" indent="-342900"/>
            <a:r>
              <a:rPr lang="en-US" dirty="0" smtClean="0"/>
              <a:t>Near neutral pH Improves Phosphorus and other nutrient availability </a:t>
            </a:r>
          </a:p>
          <a:p>
            <a:pPr marL="1200150" lvl="3" indent="-342900"/>
            <a:r>
              <a:rPr lang="en-US" dirty="0" smtClean="0"/>
              <a:t>Improves activity of </a:t>
            </a:r>
            <a:r>
              <a:rPr lang="en-US" dirty="0" err="1" smtClean="0"/>
              <a:t>Rhyzobium</a:t>
            </a:r>
            <a:r>
              <a:rPr lang="en-US" dirty="0" smtClean="0"/>
              <a:t> bacteria  inoculation for legumes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Encourage DAs to use Leadership Skills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Become the respected Expert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Retrain Farmers… “Hear 3 times to Understand” and again, “Seeing is Believing”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781800" cy="762000"/>
          </a:xfrm>
        </p:spPr>
        <p:txBody>
          <a:bodyPr/>
          <a:lstStyle/>
          <a:p>
            <a:pPr lvl="0"/>
            <a:r>
              <a:rPr lang="en-US" b="1" dirty="0" smtClean="0"/>
              <a:t>4. Anticipated Impact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05400"/>
          </a:xfrm>
        </p:spPr>
        <p:txBody>
          <a:bodyPr/>
          <a:lstStyle/>
          <a:p>
            <a:r>
              <a:rPr lang="en-US" u="sng" dirty="0" smtClean="0"/>
              <a:t>Proper placement of DAP and Urea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Improve accuracy of the application rate/ha</a:t>
            </a:r>
          </a:p>
          <a:p>
            <a:pPr lvl="1"/>
            <a:r>
              <a:rPr lang="en-US" dirty="0" smtClean="0"/>
              <a:t>Prevent  fertilizer “burn” of seedling roots</a:t>
            </a:r>
          </a:p>
          <a:p>
            <a:pPr lvl="1"/>
            <a:r>
              <a:rPr lang="en-US" dirty="0" smtClean="0"/>
              <a:t>Improve survival of seedlings and vigor </a:t>
            </a:r>
          </a:p>
          <a:p>
            <a:pPr lvl="1"/>
            <a:r>
              <a:rPr lang="en-US" dirty="0" smtClean="0"/>
              <a:t>Promote consistent “stands”</a:t>
            </a:r>
          </a:p>
          <a:p>
            <a:pPr lvl="1"/>
            <a:r>
              <a:rPr lang="en-US" dirty="0" smtClean="0"/>
              <a:t>Promote  “uniform” emergence and growth</a:t>
            </a:r>
          </a:p>
          <a:p>
            <a:pPr lvl="1"/>
            <a:r>
              <a:rPr lang="en-US" dirty="0" smtClean="0"/>
              <a:t>Improve availability of nutrients </a:t>
            </a:r>
          </a:p>
          <a:p>
            <a:pPr lvl="1"/>
            <a:r>
              <a:rPr lang="en-US" dirty="0" smtClean="0"/>
              <a:t>Reduce time and labor requirement vs. bottle cap method</a:t>
            </a:r>
          </a:p>
          <a:p>
            <a:pPr lvl="1"/>
            <a:r>
              <a:rPr lang="en-US" dirty="0" smtClean="0"/>
              <a:t>Increase Yields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781800" cy="990600"/>
          </a:xfrm>
        </p:spPr>
        <p:txBody>
          <a:bodyPr/>
          <a:lstStyle/>
          <a:p>
            <a:pPr lvl="0"/>
            <a:r>
              <a:rPr lang="en-US" b="1" dirty="0" smtClean="0"/>
              <a:t>4. Anticipated Impact </a:t>
            </a:r>
            <a:r>
              <a:rPr lang="en-US" sz="1200" b="1" dirty="0" smtClean="0"/>
              <a:t>(continued)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4495800"/>
          </a:xfrm>
        </p:spPr>
        <p:txBody>
          <a:bodyPr/>
          <a:lstStyle/>
          <a:p>
            <a:r>
              <a:rPr lang="en-US" u="sng" dirty="0" smtClean="0"/>
              <a:t>Proper Planting Depth and Seed Spacing</a:t>
            </a:r>
            <a:endParaRPr lang="en-US" dirty="0" smtClean="0"/>
          </a:p>
          <a:p>
            <a:pPr lvl="1"/>
            <a:r>
              <a:rPr lang="en-US" dirty="0" smtClean="0"/>
              <a:t>Assure a consistent (equal) growing area and available resources per plant</a:t>
            </a:r>
          </a:p>
          <a:p>
            <a:pPr lvl="1"/>
            <a:r>
              <a:rPr lang="en-US" dirty="0" smtClean="0"/>
              <a:t>Reduce intra-plant competition for light, </a:t>
            </a:r>
          </a:p>
          <a:p>
            <a:pPr lvl="1">
              <a:buNone/>
            </a:pPr>
            <a:r>
              <a:rPr lang="en-US" dirty="0" smtClean="0"/>
              <a:t>	soil moisture and nutrients</a:t>
            </a:r>
          </a:p>
          <a:p>
            <a:pPr lvl="1"/>
            <a:r>
              <a:rPr lang="en-US" dirty="0" smtClean="0"/>
              <a:t>Improve seedling survival</a:t>
            </a:r>
          </a:p>
          <a:p>
            <a:pPr lvl="1"/>
            <a:r>
              <a:rPr lang="en-US" dirty="0" smtClean="0"/>
              <a:t>Reduce number of unproductive ‘Stunted” plants </a:t>
            </a:r>
          </a:p>
          <a:p>
            <a:pPr lvl="1"/>
            <a:r>
              <a:rPr lang="en-US" dirty="0" smtClean="0"/>
              <a:t>Increase Yields 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5</a:t>
            </a:r>
            <a:r>
              <a:rPr lang="en-US" sz="2800" b="1" dirty="0" smtClean="0"/>
              <a:t>. Recommended </a:t>
            </a:r>
            <a:r>
              <a:rPr lang="en-US" sz="2800" b="1" dirty="0"/>
              <a:t>future volunteer </a:t>
            </a:r>
            <a:r>
              <a:rPr lang="en-US" sz="2800" b="1" dirty="0" smtClean="0"/>
              <a:t>Assistance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991600" cy="5029200"/>
          </a:xfrm>
        </p:spPr>
        <p:txBody>
          <a:bodyPr/>
          <a:lstStyle/>
          <a:p>
            <a:r>
              <a:rPr lang="en-US" dirty="0" smtClean="0"/>
              <a:t>“Build” on new Fertilizer and Planting Methods</a:t>
            </a:r>
          </a:p>
          <a:p>
            <a:r>
              <a:rPr lang="en-US" dirty="0" smtClean="0"/>
              <a:t>Assess impact of training</a:t>
            </a:r>
          </a:p>
          <a:p>
            <a:pPr lvl="1"/>
            <a:r>
              <a:rPr lang="en-US" dirty="0" smtClean="0"/>
              <a:t>Identify Farmers who adopted new methods</a:t>
            </a:r>
          </a:p>
          <a:p>
            <a:pPr lvl="1"/>
            <a:r>
              <a:rPr lang="en-US" dirty="0" smtClean="0"/>
              <a:t>Obtain “feedback” from farmers. Address questions and concerns</a:t>
            </a:r>
          </a:p>
          <a:p>
            <a:pPr lvl="1"/>
            <a:r>
              <a:rPr lang="en-US" dirty="0" smtClean="0"/>
              <a:t>Measure yields – quintals/ha compared to traditional methods</a:t>
            </a:r>
          </a:p>
          <a:p>
            <a:pPr lvl="1"/>
            <a:r>
              <a:rPr lang="en-US" dirty="0" smtClean="0"/>
              <a:t>Conduct Post-Harvest training meetings to review new methods, present and discuss results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93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85800"/>
            <a:ext cx="6781800" cy="838200"/>
          </a:xfrm>
        </p:spPr>
        <p:txBody>
          <a:bodyPr/>
          <a:lstStyle/>
          <a:p>
            <a:pPr lvl="0"/>
            <a:r>
              <a:rPr lang="en-US" b="1" dirty="0" smtClean="0"/>
              <a:t>1. Assignment Objectives as in SOW </a:t>
            </a:r>
            <a:r>
              <a:rPr lang="en-US" sz="1200" b="1" dirty="0" smtClean="0"/>
              <a:t>(continued)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419600"/>
          </a:xfrm>
        </p:spPr>
        <p:txBody>
          <a:bodyPr/>
          <a:lstStyle/>
          <a:p>
            <a:pPr marL="514350" indent="-514350">
              <a:buNone/>
            </a:pPr>
            <a:r>
              <a:rPr lang="en-US" sz="2400" dirty="0" smtClean="0"/>
              <a:t>4.  Teach improved Fertilizer Application methods for Maize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400" dirty="0" smtClean="0"/>
              <a:t>DAP   100kg/ha                	@ Planting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400" dirty="0" smtClean="0"/>
              <a:t>Urea   150-250 kg/ha    	@ First Weeding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400" dirty="0" smtClean="0"/>
              <a:t>Measurement of Fertilizer and Application practice</a:t>
            </a:r>
          </a:p>
          <a:p>
            <a:pPr marL="514350" indent="-514350">
              <a:buNone/>
            </a:pPr>
            <a:r>
              <a:rPr lang="en-US" sz="2400" dirty="0" smtClean="0"/>
              <a:t>5.  Teach improved Planting methods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000" dirty="0" smtClean="0"/>
              <a:t>Seed and Row Spacing	</a:t>
            </a:r>
          </a:p>
          <a:p>
            <a:pPr marL="514350" indent="-514350">
              <a:buAutoNum type="arabicPeriod" startAt="6"/>
            </a:pPr>
            <a:r>
              <a:rPr lang="en-US" sz="2400" dirty="0" smtClean="0"/>
              <a:t>Teach Seed Spacing for Haricot Bean and use of </a:t>
            </a:r>
            <a:r>
              <a:rPr lang="en-US" sz="2400" dirty="0" err="1" smtClean="0"/>
              <a:t>Rhyzobium</a:t>
            </a:r>
            <a:r>
              <a:rPr lang="en-US" sz="2400" dirty="0" smtClean="0"/>
              <a:t> bacteria Inoculation for Legumes</a:t>
            </a:r>
          </a:p>
          <a:p>
            <a:pPr marL="514350" indent="-514350">
              <a:buFontTx/>
              <a:buAutoNum type="arabicPeriod" startAt="6"/>
            </a:pPr>
            <a:r>
              <a:rPr lang="en-US" sz="2400" dirty="0" smtClean="0"/>
              <a:t>Establish Demonstrations to show benefit of improved seeds, planting and fertilizer  methods </a:t>
            </a:r>
            <a:r>
              <a:rPr lang="en-US" sz="1200" dirty="0" smtClean="0"/>
              <a:t>(Not done)</a:t>
            </a:r>
          </a:p>
          <a:p>
            <a:pPr marL="514350" indent="-514350">
              <a:buAutoNum type="arabicPeriod" startAt="6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495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5</a:t>
            </a:r>
            <a:r>
              <a:rPr lang="en-US" sz="2800" b="1" dirty="0" smtClean="0"/>
              <a:t>. Recommended </a:t>
            </a:r>
            <a:r>
              <a:rPr lang="en-US" sz="2800" b="1" dirty="0"/>
              <a:t>future volunteer </a:t>
            </a:r>
            <a:r>
              <a:rPr lang="en-US" sz="2800" b="1" dirty="0" smtClean="0"/>
              <a:t>Assistance </a:t>
            </a:r>
            <a:r>
              <a:rPr lang="en-US" sz="1200" b="1" dirty="0" smtClean="0"/>
              <a:t>(continued)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77200" cy="5029200"/>
          </a:xfrm>
        </p:spPr>
        <p:txBody>
          <a:bodyPr/>
          <a:lstStyle/>
          <a:p>
            <a:r>
              <a:rPr lang="en-US" dirty="0" smtClean="0"/>
              <a:t>Establish Demonstrations: </a:t>
            </a:r>
          </a:p>
          <a:p>
            <a:pPr lvl="1"/>
            <a:r>
              <a:rPr lang="en-US" dirty="0" smtClean="0"/>
              <a:t>1 per </a:t>
            </a:r>
            <a:r>
              <a:rPr lang="en-US" dirty="0" err="1" smtClean="0"/>
              <a:t>Woreda</a:t>
            </a:r>
            <a:r>
              <a:rPr lang="en-US" dirty="0" smtClean="0"/>
              <a:t> per year ?</a:t>
            </a:r>
          </a:p>
          <a:p>
            <a:pPr lvl="2"/>
            <a:r>
              <a:rPr lang="en-US" dirty="0" smtClean="0"/>
              <a:t>Must be Well planned and Executed</a:t>
            </a:r>
          </a:p>
          <a:p>
            <a:pPr lvl="1"/>
            <a:r>
              <a:rPr lang="en-US" dirty="0" smtClean="0"/>
              <a:t>Demonstrate performance of new Hybrids</a:t>
            </a:r>
          </a:p>
          <a:p>
            <a:pPr lvl="1"/>
            <a:r>
              <a:rPr lang="en-US" dirty="0" smtClean="0"/>
              <a:t>Demonstrate use for Lime to improve pH</a:t>
            </a:r>
          </a:p>
          <a:p>
            <a:pPr lvl="1"/>
            <a:r>
              <a:rPr lang="en-US" dirty="0" smtClean="0"/>
              <a:t>Demonstrate increased N and P rates with DAP(to 400kg/ha) and Urea (to 300kg/ha)</a:t>
            </a:r>
          </a:p>
          <a:p>
            <a:pPr lvl="1"/>
            <a:r>
              <a:rPr lang="en-US" dirty="0" smtClean="0"/>
              <a:t> Follow and support through growing season</a:t>
            </a:r>
          </a:p>
          <a:p>
            <a:pPr lvl="1"/>
            <a:r>
              <a:rPr lang="en-US" dirty="0" smtClean="0"/>
              <a:t>Harvest, Record, Report, Train with results</a:t>
            </a:r>
          </a:p>
          <a:p>
            <a:pPr lvl="1"/>
            <a:r>
              <a:rPr lang="en-US" dirty="0" smtClean="0"/>
              <a:t>Excellent training opportunity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93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781800" cy="1143000"/>
          </a:xfrm>
        </p:spPr>
        <p:txBody>
          <a:bodyPr/>
          <a:lstStyle/>
          <a:p>
            <a:r>
              <a:rPr lang="en-US" sz="2800" b="1" dirty="0" smtClean="0"/>
              <a:t>5. Recommended future volunteer Assistance </a:t>
            </a:r>
            <a:r>
              <a:rPr lang="en-US" sz="1200" b="1" dirty="0" smtClean="0"/>
              <a:t>(continued)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Suggested Demonstration options:</a:t>
            </a:r>
          </a:p>
          <a:p>
            <a:pPr lvl="1"/>
            <a:r>
              <a:rPr lang="en-US" dirty="0" smtClean="0"/>
              <a:t>See </a:t>
            </a:r>
            <a:r>
              <a:rPr lang="en-US" dirty="0" err="1" smtClean="0"/>
              <a:t>Wolayta</a:t>
            </a:r>
            <a:r>
              <a:rPr lang="en-US" dirty="0" smtClean="0"/>
              <a:t> Zone Seed and Fertilizer Demo spreadsheet</a:t>
            </a:r>
          </a:p>
          <a:p>
            <a:pPr lvl="1"/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04800" y="3810000"/>
          <a:ext cx="859655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3952800" imgH="491040" progId="Package">
                  <p:embed/>
                </p:oleObj>
              </mc:Choice>
              <mc:Fallback>
                <p:oleObj name="Packager Shell Object" showAsIcon="1" r:id="rId3" imgW="3952800" imgH="49104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859655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781800" cy="838200"/>
          </a:xfrm>
        </p:spPr>
        <p:txBody>
          <a:bodyPr/>
          <a:lstStyle/>
          <a:p>
            <a:pPr lvl="0"/>
            <a:r>
              <a:rPr lang="en-US" sz="3200" b="1" dirty="0"/>
              <a:t>6</a:t>
            </a:r>
            <a:r>
              <a:rPr lang="en-US" sz="3200" b="1" dirty="0" smtClean="0"/>
              <a:t>. Recommendations </a:t>
            </a:r>
            <a:r>
              <a:rPr lang="en-US" sz="3200" b="1" dirty="0"/>
              <a:t>to other non-host stakeholders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7772400" cy="4724400"/>
          </a:xfrm>
        </p:spPr>
        <p:txBody>
          <a:bodyPr/>
          <a:lstStyle/>
          <a:p>
            <a:r>
              <a:rPr lang="en-US" dirty="0" err="1" smtClean="0"/>
              <a:t>Woreda</a:t>
            </a:r>
            <a:r>
              <a:rPr lang="en-US" dirty="0" smtClean="0"/>
              <a:t>/</a:t>
            </a:r>
            <a:r>
              <a:rPr lang="en-US" dirty="0" err="1" smtClean="0"/>
              <a:t>Kebele</a:t>
            </a:r>
            <a:r>
              <a:rPr lang="en-US" dirty="0" smtClean="0"/>
              <a:t> Leaders</a:t>
            </a:r>
          </a:p>
          <a:p>
            <a:pPr lvl="1"/>
            <a:r>
              <a:rPr lang="en-US" dirty="0" smtClean="0"/>
              <a:t>Establish on-going “Learning Center” Farm</a:t>
            </a:r>
          </a:p>
          <a:p>
            <a:pPr lvl="2"/>
            <a:r>
              <a:rPr lang="en-US" dirty="0" smtClean="0"/>
              <a:t>secure access for future</a:t>
            </a:r>
          </a:p>
          <a:p>
            <a:pPr lvl="1"/>
            <a:r>
              <a:rPr lang="en-US" dirty="0" smtClean="0"/>
              <a:t>Demonstrate improved Seeds, Lime, Fertilizer rates, simple tools, post harvest storage</a:t>
            </a:r>
          </a:p>
          <a:p>
            <a:pPr lvl="1"/>
            <a:r>
              <a:rPr lang="en-US" dirty="0" smtClean="0"/>
              <a:t>Promote DA Leadership and Teaching skills, Promote DA Learning</a:t>
            </a:r>
          </a:p>
          <a:p>
            <a:pPr lvl="1"/>
            <a:r>
              <a:rPr lang="en-US" dirty="0" smtClean="0"/>
              <a:t>Promote Farmer Learning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 for host recommendations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588727"/>
              </p:ext>
            </p:extLst>
          </p:nvPr>
        </p:nvGraphicFramePr>
        <p:xfrm>
          <a:off x="457200" y="1600202"/>
          <a:ext cx="8229599" cy="4398370"/>
        </p:xfrm>
        <a:graphic>
          <a:graphicData uri="http://schemas.openxmlformats.org/drawingml/2006/table">
            <a:tbl>
              <a:tblPr/>
              <a:tblGrid>
                <a:gridCol w="2057400"/>
                <a:gridCol w="2206576"/>
                <a:gridCol w="2013890"/>
                <a:gridCol w="1951733"/>
              </a:tblGrid>
              <a:tr h="656871">
                <a:tc>
                  <a:txBody>
                    <a:bodyPr/>
                    <a:lstStyle/>
                    <a:p>
                      <a:pPr marL="169545" marR="0" indent="-1695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Recommendation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Specific Action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Responsible person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By when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8668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1.Follow-Up in </a:t>
                      </a:r>
                      <a:r>
                        <a:rPr lang="en-US" sz="1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kebeles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Assess DA  and  Farmer understanding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and  adoption of fertilizer and planting methods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SCS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Sintayehu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Through growing  Season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Retrain DAs and Farmers: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Address  questions, retrain correct application of DAP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SCS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Sintayehu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Before First Weeding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4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Encourage DAs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Encourage  DA personal responsibility to Learn and Train Farmers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SCS, </a:t>
                      </a:r>
                      <a:r>
                        <a:rPr lang="en-US" sz="11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Sintayehu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Woreda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 </a:t>
                      </a:r>
                      <a:r>
                        <a:rPr lang="en-US" sz="11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Kebele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Administrators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On-going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4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  End of season assessment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Assess effectiveness of new methods.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Measure yields. Record </a:t>
                      </a:r>
                      <a:r>
                        <a:rPr lang="en-US" sz="11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learnings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 Do Post Harvest Training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SCS,  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Woreda, Kebele, Administrators</a:t>
                      </a:r>
                      <a:endParaRPr lang="en-US" sz="105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Pre/Post Harvest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4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 Plan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Follow-up CRS Volunteer Assignment 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Next CRS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Volunteers t o reinforce  and build on  training, Train on storage and loss prevention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Establish Demonstrations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CRS, SCS,  </a:t>
                      </a:r>
                    </a:p>
                    <a:p>
                      <a:pPr marL="228600" marR="0" indent="-2286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Woreda</a:t>
                      </a:r>
                      <a:r>
                        <a:rPr lang="en-US" sz="10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05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Kebele</a:t>
                      </a:r>
                      <a:r>
                        <a:rPr lang="en-US" sz="105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,Administrators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Pre/Post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Harvest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Fall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2016, Spring 2017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1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57200"/>
            <a:ext cx="6781800" cy="838200"/>
          </a:xfrm>
        </p:spPr>
        <p:txBody>
          <a:bodyPr/>
          <a:lstStyle/>
          <a:p>
            <a:pPr lvl="0"/>
            <a:r>
              <a:rPr lang="en-US" sz="2800" b="1" dirty="0"/>
              <a:t>7</a:t>
            </a:r>
            <a:r>
              <a:rPr lang="en-US" sz="2800" b="1" dirty="0" smtClean="0"/>
              <a:t>. How </a:t>
            </a:r>
            <a:r>
              <a:rPr lang="en-US" sz="2800" b="1" dirty="0"/>
              <a:t>can CRS improve future volunteer experience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029200"/>
          </a:xfrm>
        </p:spPr>
        <p:txBody>
          <a:bodyPr/>
          <a:lstStyle/>
          <a:p>
            <a:r>
              <a:rPr lang="en-US" dirty="0" smtClean="0"/>
              <a:t>Work with Host: </a:t>
            </a:r>
          </a:p>
          <a:p>
            <a:pPr lvl="1"/>
            <a:r>
              <a:rPr lang="en-US" dirty="0" smtClean="0"/>
              <a:t>Assure room availability</a:t>
            </a:r>
          </a:p>
          <a:p>
            <a:pPr lvl="2"/>
            <a:r>
              <a:rPr lang="en-US" dirty="0" smtClean="0"/>
              <a:t>Hotel in </a:t>
            </a:r>
            <a:r>
              <a:rPr lang="en-US" dirty="0" err="1" smtClean="0"/>
              <a:t>Sodo</a:t>
            </a:r>
            <a:r>
              <a:rPr lang="en-US" dirty="0" smtClean="0"/>
              <a:t> did not honor reservation commitment</a:t>
            </a:r>
          </a:p>
          <a:p>
            <a:pPr lvl="3"/>
            <a:r>
              <a:rPr lang="en-US" dirty="0" smtClean="0"/>
              <a:t>Needed to find other accommodations after 4 nights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Sodo</a:t>
            </a:r>
            <a:r>
              <a:rPr lang="en-US" dirty="0" smtClean="0"/>
              <a:t> Catholic Secretariat provided excellent accommodations and meals</a:t>
            </a:r>
          </a:p>
          <a:p>
            <a:pPr lvl="3"/>
            <a:r>
              <a:rPr lang="en-US" dirty="0" smtClean="0"/>
              <a:t>SCS recommended for  future assignments in </a:t>
            </a:r>
            <a:r>
              <a:rPr lang="en-US" dirty="0" err="1" smtClean="0"/>
              <a:t>Sodo</a:t>
            </a:r>
            <a:endParaRPr lang="en-US" dirty="0" smtClean="0"/>
          </a:p>
          <a:p>
            <a:pPr lvl="3"/>
            <a:r>
              <a:rPr lang="en-US" dirty="0" smtClean="0"/>
              <a:t>Internet “dongle” essential at SCS…no 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4"/>
            <a:r>
              <a:rPr lang="en-US" dirty="0" smtClean="0"/>
              <a:t>“dongle”  failed a few days before  completion</a:t>
            </a:r>
          </a:p>
          <a:p>
            <a:pPr lvl="1"/>
            <a:r>
              <a:rPr lang="en-US" smtClean="0"/>
              <a:t>Assure </a:t>
            </a:r>
            <a:r>
              <a:rPr lang="en-US" dirty="0" smtClean="0"/>
              <a:t>vehicle and driver availability</a:t>
            </a:r>
          </a:p>
          <a:p>
            <a:pPr lvl="2"/>
            <a:r>
              <a:rPr lang="en-US" dirty="0" smtClean="0"/>
              <a:t>Lost time due to unavailability of car or driver or administrative delays…about 2 days</a:t>
            </a:r>
          </a:p>
          <a:p>
            <a:pPr lvl="1"/>
            <a:r>
              <a:rPr lang="en-US" dirty="0" smtClean="0"/>
              <a:t>to Promote Recommendations and Action Plan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93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2971800" y="2667000"/>
            <a:ext cx="3048000" cy="10287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  <a:spcBef>
                <a:spcPct val="50000"/>
              </a:spcBef>
            </a:pPr>
            <a:r>
              <a:rPr lang="en-US" sz="3600" b="1" i="1" dirty="0">
                <a:solidFill>
                  <a:schemeClr val="bg1"/>
                </a:solidFill>
                <a:cs typeface="Arial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Method: Plowing</a:t>
            </a:r>
            <a:endParaRPr lang="en-US" dirty="0"/>
          </a:p>
        </p:txBody>
      </p:sp>
      <p:pic>
        <p:nvPicPr>
          <p:cNvPr id="4" name="Content Placeholder 3" descr="IMG_3983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81150"/>
            <a:ext cx="6019800" cy="4514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Traditional Method: </a:t>
            </a:r>
            <a:br>
              <a:rPr lang="en-US" sz="2800" dirty="0" smtClean="0"/>
            </a:br>
            <a:r>
              <a:rPr lang="en-US" sz="2800" dirty="0" smtClean="0"/>
              <a:t>Fertilizer  Measurement with Bottle Cap</a:t>
            </a:r>
            <a:endParaRPr lang="en-US" sz="2800" dirty="0"/>
          </a:p>
        </p:txBody>
      </p:sp>
      <p:pic>
        <p:nvPicPr>
          <p:cNvPr id="4" name="Content Placeholder 3" descr="IMG_3983 -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266950"/>
            <a:ext cx="4267200" cy="3200400"/>
          </a:xfrm>
        </p:spPr>
      </p:pic>
      <p:pic>
        <p:nvPicPr>
          <p:cNvPr id="6" name="Content Placeholder 5" descr="IMG_39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26471" t="52941" r="45772" b="17647"/>
          <a:stretch>
            <a:fillRect/>
          </a:stretch>
        </p:blipFill>
        <p:spPr>
          <a:xfrm>
            <a:off x="4780912" y="2261419"/>
            <a:ext cx="4058288" cy="32249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Traditional Method: </a:t>
            </a:r>
            <a:br>
              <a:rPr lang="en-US" sz="2800" dirty="0" smtClean="0"/>
            </a:br>
            <a:r>
              <a:rPr lang="en-US" sz="2800" dirty="0" smtClean="0"/>
              <a:t>Fertilizer and Seed placement</a:t>
            </a:r>
            <a:endParaRPr lang="en-US" sz="2800" dirty="0"/>
          </a:p>
        </p:txBody>
      </p:sp>
      <p:pic>
        <p:nvPicPr>
          <p:cNvPr id="5" name="Content Placeholder 4" descr="IMG_3978 -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000"/>
          <a:stretch>
            <a:fillRect/>
          </a:stretch>
        </p:blipFill>
        <p:spPr>
          <a:xfrm>
            <a:off x="304800" y="1600200"/>
            <a:ext cx="4495240" cy="3746057"/>
          </a:xfrm>
        </p:spPr>
      </p:pic>
      <p:pic>
        <p:nvPicPr>
          <p:cNvPr id="6" name="Content Placeholder 3" descr="IMG_3979 -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56905" y="2190749"/>
            <a:ext cx="4724400" cy="3543301"/>
          </a:xfrm>
        </p:spPr>
      </p:pic>
      <p:sp>
        <p:nvSpPr>
          <p:cNvPr id="7" name="TextBox 6"/>
          <p:cNvSpPr txBox="1"/>
          <p:nvPr/>
        </p:nvSpPr>
        <p:spPr>
          <a:xfrm>
            <a:off x="228600" y="53340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Seeds placed too close to concentrated fertilizer (ammonia burn)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304800"/>
            <a:ext cx="6934200" cy="838200"/>
          </a:xfrm>
        </p:spPr>
        <p:txBody>
          <a:bodyPr/>
          <a:lstStyle/>
          <a:p>
            <a:r>
              <a:rPr lang="en-US" sz="2400" u="sng" dirty="0" smtClean="0"/>
              <a:t>Potential Inaccuracy</a:t>
            </a:r>
            <a:r>
              <a:rPr lang="en-US" sz="2400" dirty="0" smtClean="0"/>
              <a:t> of  </a:t>
            </a:r>
            <a:br>
              <a:rPr lang="en-US" sz="2400" dirty="0" smtClean="0"/>
            </a:br>
            <a:r>
              <a:rPr lang="en-US" sz="2400" u="sng" dirty="0" smtClean="0"/>
              <a:t>Bottle-Cap method </a:t>
            </a:r>
            <a:r>
              <a:rPr lang="en-US" sz="2400" dirty="0" smtClean="0"/>
              <a:t>to Measure Fertilizer</a:t>
            </a:r>
            <a:endParaRPr lang="en-US" sz="2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990600" y="1600200"/>
            <a:ext cx="8153400" cy="4691063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Intended DAP rate</a:t>
            </a:r>
            <a:r>
              <a:rPr lang="en-US" dirty="0" smtClean="0">
                <a:solidFill>
                  <a:schemeClr val="tx1"/>
                </a:solidFill>
              </a:rPr>
              <a:t>: 100 kg/ha</a:t>
            </a:r>
          </a:p>
          <a:p>
            <a:pPr>
              <a:buNone/>
            </a:pPr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Some farmers apply about…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	 ~ 38 heaping caps-full (~5/8 Cup) per 15 meter row</a:t>
            </a:r>
          </a:p>
          <a:p>
            <a:pPr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Correct rate is </a:t>
            </a:r>
            <a:r>
              <a:rPr lang="en-US" dirty="0" smtClean="0">
                <a:solidFill>
                  <a:schemeClr val="tx1"/>
                </a:solidFill>
              </a:rPr>
              <a:t>½</a:t>
            </a:r>
            <a:r>
              <a:rPr lang="en-US" sz="2400" dirty="0" smtClean="0">
                <a:solidFill>
                  <a:schemeClr val="tx1"/>
                </a:solidFill>
              </a:rPr>
              <a:t> Cup per 15 meter row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Some farmers apply 25% too much. Some may apply too little</a:t>
            </a:r>
          </a:p>
          <a:p>
            <a:pPr lvl="1">
              <a:buNone/>
            </a:pPr>
            <a:endParaRPr lang="en-US" sz="2200" u="sng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Kebele</a:t>
            </a:r>
            <a:r>
              <a:rPr lang="en-US" dirty="0" smtClean="0"/>
              <a:t> Administrator making Introduction</a:t>
            </a:r>
            <a:endParaRPr lang="en-US" dirty="0"/>
          </a:p>
        </p:txBody>
      </p:sp>
      <p:pic>
        <p:nvPicPr>
          <p:cNvPr id="4" name="Content Placeholder 3" descr="IMG_37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524000"/>
            <a:ext cx="64008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Instructors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</a:t>
            </a:r>
            <a:endParaRPr lang="en-US" dirty="0"/>
          </a:p>
        </p:txBody>
      </p:sp>
      <p:pic>
        <p:nvPicPr>
          <p:cNvPr id="4" name="Content Placeholder 3" descr="IMG_37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8302" r="8302"/>
          <a:stretch>
            <a:fillRect/>
          </a:stretch>
        </p:blipFill>
        <p:spPr>
          <a:xfrm>
            <a:off x="381000" y="2362199"/>
            <a:ext cx="3975061" cy="357499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Sintayehu</a:t>
            </a:r>
            <a:endParaRPr lang="en-US" dirty="0"/>
          </a:p>
        </p:txBody>
      </p:sp>
      <p:pic>
        <p:nvPicPr>
          <p:cNvPr id="6" name="Content Placeholder 3" descr="IMG_386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26450" t="28731" r="10891"/>
          <a:stretch>
            <a:fillRect/>
          </a:stretch>
        </p:blipFill>
        <p:spPr>
          <a:xfrm>
            <a:off x="4703813" y="2362200"/>
            <a:ext cx="4065154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3301</TotalTime>
  <Words>1095</Words>
  <Application>Microsoft Office PowerPoint</Application>
  <PresentationFormat>On-screen Show (4:3)</PresentationFormat>
  <Paragraphs>224</Paragraphs>
  <Slides>35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Times New Roman</vt:lpstr>
      <vt:lpstr>ヒラギノ角ゴ Pro W3</vt:lpstr>
      <vt:lpstr>Blank Presentation</vt:lpstr>
      <vt:lpstr>Packager Shell Object</vt:lpstr>
      <vt:lpstr>Volunteer Name:  James  F. Haldeman Country:   Ethiopia Country project:   Grain Crops Production      &amp; Sector Support (ET44) Host:           Sodo Catholic Secretariat Venue:        Bedessa and Duguno Fungo        Woredas Audience:   Kebele Adminstrators, Development Agents and Farmers        Number of people : 724        Date: March 25 – April 15, 2016</vt:lpstr>
      <vt:lpstr>1. Assignment Objectives as in SOW </vt:lpstr>
      <vt:lpstr>1. Assignment Objectives as in SOW (continued) </vt:lpstr>
      <vt:lpstr>Traditional Method: Plowing</vt:lpstr>
      <vt:lpstr>Traditional Method:  Fertilizer  Measurement with Bottle Cap</vt:lpstr>
      <vt:lpstr>Traditional Method:  Fertilizer and Seed placement</vt:lpstr>
      <vt:lpstr>Potential Inaccuracy of   Bottle-Cap method to Measure Fertilizer</vt:lpstr>
      <vt:lpstr>Kebele Administrator making Introduction</vt:lpstr>
      <vt:lpstr>The Instructors</vt:lpstr>
      <vt:lpstr>The Lesson Plan</vt:lpstr>
      <vt:lpstr>The Tools</vt:lpstr>
      <vt:lpstr>Sintayehu giving instruction</vt:lpstr>
      <vt:lpstr>Compare and Contrast new methods to Traditional ways</vt:lpstr>
      <vt:lpstr>Marking Rows with Seed Placement Line</vt:lpstr>
      <vt:lpstr>Making Furrows for  DAP Fertilizer and Seeds</vt:lpstr>
      <vt:lpstr>Measuring Fertilizer</vt:lpstr>
      <vt:lpstr>Fertilizer Application Rate, 15 m Row Length, 75 cm between rows 25 cm between seeds  (0.00113 ha)</vt:lpstr>
      <vt:lpstr>Measured Fertilizer applied in-furrow with “highland” bottle</vt:lpstr>
      <vt:lpstr>Seed Spacing in-furrow  25 cm apart, 5 cm deep  5 cm away from fertilizer </vt:lpstr>
      <vt:lpstr>Development Agent reviewing  fertilizer and planting instructions</vt:lpstr>
      <vt:lpstr>Farmers Discussing and Demonstrating their Knowledge</vt:lpstr>
      <vt:lpstr>2. Achievement of the assignment objectives : Trainee Summary   </vt:lpstr>
      <vt:lpstr>Trainee Summary (continued)</vt:lpstr>
      <vt:lpstr>3. Recommendations to the host with regards to the assignment</vt:lpstr>
      <vt:lpstr>3. Recommendations to the host with regards to the assignment (continued)</vt:lpstr>
      <vt:lpstr>3. Recommendations to the host with regards to the assignment (continued)</vt:lpstr>
      <vt:lpstr>4. Anticipated Impact </vt:lpstr>
      <vt:lpstr>4. Anticipated Impact (continued) </vt:lpstr>
      <vt:lpstr>5. Recommended future volunteer Assistance </vt:lpstr>
      <vt:lpstr>5. Recommended future volunteer Assistance (continued)</vt:lpstr>
      <vt:lpstr>5. Recommended future volunteer Assistance (continued)</vt:lpstr>
      <vt:lpstr>6. Recommendations to other non-host stakeholders  </vt:lpstr>
      <vt:lpstr>Action plan for host recommendations</vt:lpstr>
      <vt:lpstr>7. How can CRS improve future volunteer experience </vt:lpstr>
      <vt:lpstr>PowerPoint Presentation</vt:lpstr>
    </vt:vector>
  </TitlesOfParts>
  <Company>Valerie Sheckler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Sheckler</dc:creator>
  <cp:keywords>ICT4D, conference, presentation template</cp:keywords>
  <cp:lastModifiedBy>Monaghan, Teresa</cp:lastModifiedBy>
  <cp:revision>432</cp:revision>
  <cp:lastPrinted>2008-06-16T19:39:40Z</cp:lastPrinted>
  <dcterms:created xsi:type="dcterms:W3CDTF">2008-06-09T20:42:53Z</dcterms:created>
  <dcterms:modified xsi:type="dcterms:W3CDTF">2016-05-04T11:33:50Z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0x01010042624C46E76F78499E3FA7A8292CF553</vt:lpwstr>
  </property>
  <property fmtid="{D5CDD505-2E9C-101B-9397-08002B2CF9AE}" pid="3" name="Order">
    <vt:r8>13500</vt:r8>
  </property>
  <property fmtid="{D5CDD505-2E9C-101B-9397-08002B2CF9AE}" pid="4" name="Language">
    <vt:lpwstr>English</vt:lpwstr>
  </property>
  <property fmtid="{D5CDD505-2E9C-101B-9397-08002B2CF9AE}" pid="5" name="EmailTo">
    <vt:lpwstr>ICT4DLibrary@global.crs.org &amp;lt;ICT4DLibrary@global.crs.org&amp;gt;</vt:lpwstr>
  </property>
  <property fmtid="{D5CDD505-2E9C-101B-9397-08002B2CF9AE}" pid="6" name="EmailSender">
    <vt:lpwstr>&lt;a href="mailto:cmiller@crs.org"&gt;cmiller@crs.org&lt;/a&gt;</vt:lpwstr>
  </property>
  <property fmtid="{D5CDD505-2E9C-101B-9397-08002B2CF9AE}" pid="7" name="EmailFrom">
    <vt:lpwstr>Miller, Carrie &lt;cmiller@crs.org&gt;</vt:lpwstr>
  </property>
  <property fmtid="{D5CDD505-2E9C-101B-9397-08002B2CF9AE}" pid="8" name="Include in Site Index">
    <vt:lpwstr>0</vt:lpwstr>
  </property>
  <property fmtid="{D5CDD505-2E9C-101B-9397-08002B2CF9AE}" pid="9" name="EmailSubject">
    <vt:lpwstr/>
  </property>
  <property fmtid="{D5CDD505-2E9C-101B-9397-08002B2CF9AE}" pid="10" name="Description Text">
    <vt:lpwstr>Conference presentation (CRS)</vt:lpwstr>
  </property>
  <property fmtid="{D5CDD505-2E9C-101B-9397-08002B2CF9AE}" pid="11" name="Geography">
    <vt:lpwstr>Global</vt:lpwstr>
  </property>
  <property fmtid="{D5CDD505-2E9C-101B-9397-08002B2CF9AE}" pid="12" name="Topic">
    <vt:lpwstr>ICT for Development</vt:lpwstr>
  </property>
  <property fmtid="{D5CDD505-2E9C-101B-9397-08002B2CF9AE}" pid="13" name="CRS Region">
    <vt:lpwstr>2</vt:lpwstr>
  </property>
  <property fmtid="{D5CDD505-2E9C-101B-9397-08002B2CF9AE}" pid="14" name="EmailCc">
    <vt:lpwstr/>
  </property>
  <property fmtid="{D5CDD505-2E9C-101B-9397-08002B2CF9AE}" pid="15" name="Category">
    <vt:lpwstr>Presentation</vt:lpwstr>
  </property>
  <property fmtid="{D5CDD505-2E9C-101B-9397-08002B2CF9AE}" pid="16" name="Target Audiences">
    <vt:lpwstr/>
  </property>
  <property fmtid="{D5CDD505-2E9C-101B-9397-08002B2CF9AE}" pid="17" name="Presenter">
    <vt:lpwstr/>
  </property>
  <property fmtid="{D5CDD505-2E9C-101B-9397-08002B2CF9AE}" pid="18" name="ICT4D Conference Document">
    <vt:lpwstr>0</vt:lpwstr>
  </property>
  <property fmtid="{D5CDD505-2E9C-101B-9397-08002B2CF9AE}" pid="19" name="Organization0">
    <vt:lpwstr>CRS</vt:lpwstr>
  </property>
  <property fmtid="{D5CDD505-2E9C-101B-9397-08002B2CF9AE}" pid="20" name="Technology System">
    <vt:lpwstr/>
  </property>
  <property fmtid="{D5CDD505-2E9C-101B-9397-08002B2CF9AE}" pid="21" name="Technology Device">
    <vt:lpwstr/>
  </property>
  <property fmtid="{D5CDD505-2E9C-101B-9397-08002B2CF9AE}" pid="22" name="Program Sector">
    <vt:lpwstr/>
  </property>
</Properties>
</file>