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70" r:id="rId6"/>
    <p:sldId id="271" r:id="rId7"/>
    <p:sldId id="257" r:id="rId8"/>
    <p:sldId id="258" r:id="rId9"/>
    <p:sldId id="259" r:id="rId10"/>
    <p:sldId id="261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5266-0679-474E-9952-757B3A272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7E5A2-235B-4F4E-9EFC-B5B9077F4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DEC33-2C4C-4FFE-9861-9DDF44A2F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CF784-C62B-427E-9C5B-501EE2CC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A2698-4E41-4817-BC59-AFBE2E62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9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FB47-311C-4E1D-8478-7CBD1938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D3BCE-377A-482A-9B30-FD504BD6E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63836-6D84-45B1-B470-99644814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2B2C3-119A-4E59-B06C-BF20D57D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D0A92-024A-4F13-8875-74665C07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3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2163CE-496C-473F-A4B2-58462157D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4D43A-F98C-495C-98D6-948B144BE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626A6-9D40-4740-88A6-9B45A991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40109-EFB0-43F0-A906-2C27F564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A2A34-441F-43DE-A103-96F732E1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2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F397-EF51-4387-BFB2-47217BE5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9B4C-7396-4322-8299-1342B13FA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AA6CA-4EE1-400D-9280-4C1BFBDA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89795-CFEE-43C4-94BB-27A6DBD2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E080C-72E1-4C77-A5CB-AA54093A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8954-A74F-4068-9097-33602C8B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26BC-2A6C-481A-BF07-6ABBA2E09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12AB8-5486-43CD-B992-F7D8881D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8594A-50F0-46B9-A515-5AE32C91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10F4C-E4D9-4488-A0A4-6AC02DAF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2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BE9B5-A379-4F2F-9A04-E97D21AD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6638F-15A8-46C4-AEF3-CE61FFD2F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8F910-B440-4D10-AD64-27EF86C00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E4354-DA03-48D4-AA2E-0BCED09EE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31121-C248-452D-8E10-3F8C1E44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3149F-22CA-43A4-8229-57474D42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0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6930-020C-4DF0-B906-ED6B552E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367D-5D0E-42DE-93AD-0C6BA80BC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E95F6-A439-4830-9C1D-45B90F613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D7EFE-122E-49F6-83B4-9AFFCF79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5EDD1-9FF2-4B32-8EC5-4D45E2BAB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CE326-7FAE-48E3-A7B5-B47E12F8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43A2B-955C-4421-8E87-FC2406E6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FA72D-C9C8-4FF6-ACB3-DE105682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8382-5441-47FB-8B4A-81F3DF66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80937-3F6C-4E7D-9B15-E2C65E79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55E89-CFC2-4F28-A405-E44E3DB3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6200E-FB1B-41D8-9DC7-115472B9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2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0A9C49-0366-4390-ACF3-161CE22A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A7C6E-64CA-4ABA-B965-B7881055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77137-0F97-47D0-A082-CF7445F5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6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F87BA-ADDA-4225-BF54-F798DB39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DC0C3-6D40-4DA1-BDF8-F94D55F0D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8CCBD-99C2-4C81-8E0C-118FB664D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F1358-79E4-4EF6-AB9F-31F3D75F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89B6B-B88A-48A8-9084-084727F5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FBDDA-F48F-40BE-BED7-178BD2A9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4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DF01-3AAE-42A5-916C-4B609C87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CF230-8A49-47D3-805E-E92719A96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B00B6-ECAC-4B28-8784-BBCDF8DE0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41886-BA32-4A3A-B781-E0A4B077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5EF9C-F7F5-4615-940C-909319C2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F6C70-F72B-4748-9478-1D223DB9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4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DC115-E124-4695-84D6-FD984B8F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90196-FE85-4B13-905A-2F82BF3D4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E2410-C188-4E67-A345-A882FE5A7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3DD18-08AD-47D0-93A5-57236BC544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34393-4024-4EB0-BD44-C82B2599A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99AF-ACFE-4051-BEC6-93493CBD5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isa.gov.et/#/hom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evisa.gov.e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792B-629E-45E9-AE4C-86A67BF0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 Visa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049EE-D693-4FC5-861C-7C8952C7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you start, you should have</a:t>
            </a:r>
          </a:p>
          <a:p>
            <a:pPr lvl="1"/>
            <a:r>
              <a:rPr lang="en-US" dirty="0"/>
              <a:t>Your passport information</a:t>
            </a:r>
          </a:p>
          <a:p>
            <a:pPr lvl="1"/>
            <a:r>
              <a:rPr lang="en-US" dirty="0"/>
              <a:t>A clear, digital copy of the photo page of your passport</a:t>
            </a:r>
          </a:p>
          <a:p>
            <a:pPr lvl="1"/>
            <a:r>
              <a:rPr lang="en-US" dirty="0"/>
              <a:t>A digital passport photo</a:t>
            </a:r>
          </a:p>
          <a:p>
            <a:pPr lvl="1"/>
            <a:r>
              <a:rPr lang="en-US" dirty="0"/>
              <a:t>The confirmed dates of your trip</a:t>
            </a:r>
          </a:p>
          <a:p>
            <a:pPr lvl="1"/>
            <a:r>
              <a:rPr lang="en-US" dirty="0"/>
              <a:t>CRS’ Ethiopia registration license (Your CRS recruiter contact can provide)</a:t>
            </a:r>
          </a:p>
          <a:p>
            <a:pPr lvl="1"/>
            <a:r>
              <a:rPr lang="en-US" dirty="0"/>
              <a:t>An invitation letter (You CRS recruiter can obtain from CRS Ethiopia colleagues</a:t>
            </a:r>
          </a:p>
          <a:p>
            <a:pPr lvl="1"/>
            <a:r>
              <a:rPr lang="en-US" dirty="0"/>
              <a:t>A credit card for online payment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Click </a:t>
            </a:r>
            <a:r>
              <a:rPr lang="en-US" dirty="0">
                <a:hlinkClick r:id="rId2"/>
              </a:rPr>
              <a:t>this link </a:t>
            </a:r>
            <a:r>
              <a:rPr lang="en-US" dirty="0"/>
              <a:t>to access your online Ethiopian application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1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18D3E0-6CED-48CD-A25E-5DCD74A0F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157" y="80962"/>
            <a:ext cx="7762875" cy="6696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3D447-B9D6-44D7-97BF-0346E1141C1C}"/>
              </a:ext>
            </a:extLst>
          </p:cNvPr>
          <p:cNvSpPr txBox="1"/>
          <p:nvPr/>
        </p:nvSpPr>
        <p:spPr>
          <a:xfrm>
            <a:off x="1125416" y="1997838"/>
            <a:ext cx="2461846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Upload your invitation letter and CRS Ethiopia registration license</a:t>
            </a:r>
          </a:p>
          <a:p>
            <a:endParaRPr lang="en-US" dirty="0"/>
          </a:p>
          <a:p>
            <a:r>
              <a:rPr lang="en-US" dirty="0"/>
              <a:t>Note: it is very difficult to fix if you upload documents to the wrong field.  Please double check before uploading</a:t>
            </a:r>
          </a:p>
        </p:txBody>
      </p:sp>
    </p:spTree>
    <p:extLst>
      <p:ext uri="{BB962C8B-B14F-4D97-AF65-F5344CB8AC3E}">
        <p14:creationId xmlns:p14="http://schemas.microsoft.com/office/powerpoint/2010/main" val="395343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E299D9-DBCB-4EAB-A532-06DACBE44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390525"/>
            <a:ext cx="7658100" cy="6076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CC99E2-BFA1-476D-BB2A-138C153EE9F3}"/>
              </a:ext>
            </a:extLst>
          </p:cNvPr>
          <p:cNvSpPr txBox="1"/>
          <p:nvPr/>
        </p:nvSpPr>
        <p:spPr>
          <a:xfrm>
            <a:off x="590842" y="2967335"/>
            <a:ext cx="206795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Here you review your information before submitting.</a:t>
            </a:r>
          </a:p>
        </p:txBody>
      </p:sp>
    </p:spTree>
    <p:extLst>
      <p:ext uri="{BB962C8B-B14F-4D97-AF65-F5344CB8AC3E}">
        <p14:creationId xmlns:p14="http://schemas.microsoft.com/office/powerpoint/2010/main" val="284011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BBB1-6232-447B-A80D-63098F0B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25A8D-B9B4-4A3E-BB9A-F2F30BD38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E88A5-782F-470D-976E-CD42DF9B1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57150"/>
            <a:ext cx="11182350" cy="674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B0257E-CAA6-443D-90F8-4344135DC79E}"/>
              </a:ext>
            </a:extLst>
          </p:cNvPr>
          <p:cNvSpPr txBox="1"/>
          <p:nvPr/>
        </p:nvSpPr>
        <p:spPr>
          <a:xfrm>
            <a:off x="504825" y="3080825"/>
            <a:ext cx="1450584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Here you will click to continue to the payment screen </a:t>
            </a:r>
          </a:p>
        </p:txBody>
      </p:sp>
    </p:spTree>
    <p:extLst>
      <p:ext uri="{BB962C8B-B14F-4D97-AF65-F5344CB8AC3E}">
        <p14:creationId xmlns:p14="http://schemas.microsoft.com/office/powerpoint/2010/main" val="40441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6B5A1-4615-430C-80FB-342EADC2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A487A-0325-4488-B166-DE4D54234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F72EE-8137-4DC1-8026-F0A6484BB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151"/>
            <a:ext cx="10610850" cy="6696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C3B755-7FF7-428C-8372-6584C619590B}"/>
              </a:ext>
            </a:extLst>
          </p:cNvPr>
          <p:cNvSpPr txBox="1"/>
          <p:nvPr/>
        </p:nvSpPr>
        <p:spPr>
          <a:xfrm>
            <a:off x="1128199" y="3108959"/>
            <a:ext cx="167127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your desired payment method</a:t>
            </a:r>
          </a:p>
        </p:txBody>
      </p:sp>
    </p:spTree>
    <p:extLst>
      <p:ext uri="{BB962C8B-B14F-4D97-AF65-F5344CB8AC3E}">
        <p14:creationId xmlns:p14="http://schemas.microsoft.com/office/powerpoint/2010/main" val="203029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DCD9C-6D26-4D0C-A3DB-1BCDA7534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228600"/>
            <a:ext cx="10220325" cy="640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B35025-22E7-4D37-8B93-2588B1441BEF}"/>
              </a:ext>
            </a:extLst>
          </p:cNvPr>
          <p:cNvSpPr txBox="1"/>
          <p:nvPr/>
        </p:nvSpPr>
        <p:spPr>
          <a:xfrm>
            <a:off x="773723" y="2813538"/>
            <a:ext cx="2152357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Enter your payment information here.</a:t>
            </a:r>
          </a:p>
          <a:p>
            <a:endParaRPr lang="en-US" dirty="0"/>
          </a:p>
          <a:p>
            <a:r>
              <a:rPr lang="en-US" dirty="0"/>
              <a:t>Note: CRS advances $62 to cover your visa, along with your per diem, prior to your assignment. </a:t>
            </a:r>
          </a:p>
        </p:txBody>
      </p:sp>
    </p:spTree>
    <p:extLst>
      <p:ext uri="{BB962C8B-B14F-4D97-AF65-F5344CB8AC3E}">
        <p14:creationId xmlns:p14="http://schemas.microsoft.com/office/powerpoint/2010/main" val="1721611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36FC-215E-4622-9EA2-E357ECBA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D4700-F7FC-4B34-BC71-D44BD27B2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0BAB3-27A3-4DD9-9737-3161F7753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214312"/>
            <a:ext cx="11344275" cy="6429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C02491-C57F-4851-B6F7-54049C32B498}"/>
              </a:ext>
            </a:extLst>
          </p:cNvPr>
          <p:cNvSpPr/>
          <p:nvPr/>
        </p:nvSpPr>
        <p:spPr>
          <a:xfrm>
            <a:off x="1730326" y="3193366"/>
            <a:ext cx="2180492" cy="18147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is the final screen. Your visa might come in as little as a few hours; or it may take a few </a:t>
            </a:r>
            <a:r>
              <a:rPr lang="en-US" dirty="0" err="1">
                <a:solidFill>
                  <a:schemeClr val="tx1"/>
                </a:solidFill>
              </a:rPr>
              <a:t>dars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13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57BB43-4381-46AD-B660-0EF8EFCA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644916"/>
            <a:ext cx="11558954" cy="58907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7F9A03-D924-4567-8A0F-BF7C08F1FFD1}"/>
              </a:ext>
            </a:extLst>
          </p:cNvPr>
          <p:cNvSpPr/>
          <p:nvPr/>
        </p:nvSpPr>
        <p:spPr>
          <a:xfrm>
            <a:off x="1697094" y="3770141"/>
            <a:ext cx="1800664" cy="177252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AF7AA8-2C4C-42E3-A85F-BB6465BD98FE}"/>
              </a:ext>
            </a:extLst>
          </p:cNvPr>
          <p:cNvSpPr/>
          <p:nvPr/>
        </p:nvSpPr>
        <p:spPr>
          <a:xfrm>
            <a:off x="3200400" y="4304713"/>
            <a:ext cx="1223889" cy="6752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Click Here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11E9C3-26BA-40A1-9091-486BAC7C2947}"/>
              </a:ext>
            </a:extLst>
          </p:cNvPr>
          <p:cNvCxnSpPr/>
          <p:nvPr/>
        </p:nvCxnSpPr>
        <p:spPr>
          <a:xfrm flipH="1">
            <a:off x="2743200" y="4811151"/>
            <a:ext cx="754558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45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E056-41C5-4CFA-BCF6-80B6BA1B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for a visa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63724-6249-45AD-963B-2082FB62B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534477"/>
            <a:ext cx="5381625" cy="4276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DEA3AE-8469-4BD8-8F0F-57B86E3AEE72}"/>
              </a:ext>
            </a:extLst>
          </p:cNvPr>
          <p:cNvSpPr txBox="1"/>
          <p:nvPr/>
        </p:nvSpPr>
        <p:spPr>
          <a:xfrm>
            <a:off x="6362700" y="1900237"/>
            <a:ext cx="4457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-Fill in your information as shown in this example</a:t>
            </a:r>
          </a:p>
          <a:p>
            <a:endParaRPr lang="en-US" dirty="0"/>
          </a:p>
          <a:p>
            <a:r>
              <a:rPr lang="en-US" dirty="0"/>
              <a:t>-Click the “register” button</a:t>
            </a:r>
          </a:p>
          <a:p>
            <a:endParaRPr lang="en-US" dirty="0"/>
          </a:p>
          <a:p>
            <a:r>
              <a:rPr lang="en-US" b="1" dirty="0"/>
              <a:t>Note</a:t>
            </a:r>
            <a:r>
              <a:rPr lang="en-US" dirty="0"/>
              <a:t>: Your registration confirmation might delay as much as 24 hours.  If several hours have passed without confirmation (and you’ve checked </a:t>
            </a:r>
            <a:r>
              <a:rPr lang="en-US" dirty="0" err="1"/>
              <a:t>junkmail</a:t>
            </a:r>
            <a:r>
              <a:rPr lang="en-US" dirty="0"/>
              <a:t>), write to </a:t>
            </a:r>
            <a:r>
              <a:rPr lang="en-US" u="sng" dirty="0">
                <a:hlinkClick r:id="rId3"/>
              </a:rPr>
              <a:t>support@evisa.gov.et</a:t>
            </a:r>
            <a:r>
              <a:rPr lang="en-US" dirty="0"/>
              <a:t> to inquire.</a:t>
            </a:r>
          </a:p>
        </p:txBody>
      </p:sp>
    </p:spTree>
    <p:extLst>
      <p:ext uri="{BB962C8B-B14F-4D97-AF65-F5344CB8AC3E}">
        <p14:creationId xmlns:p14="http://schemas.microsoft.com/office/powerpoint/2010/main" val="290232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3C8BA-DC51-46B7-A42C-409B987F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907DA-E74A-4FC7-A006-EB805E2BE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22953C-48B8-41A5-AC83-9623F352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52387"/>
            <a:ext cx="11039475" cy="6753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C320C8-6BC9-4B9F-A453-44A172F4F058}"/>
              </a:ext>
            </a:extLst>
          </p:cNvPr>
          <p:cNvSpPr txBox="1"/>
          <p:nvPr/>
        </p:nvSpPr>
        <p:spPr>
          <a:xfrm>
            <a:off x="8623495" y="4909625"/>
            <a:ext cx="248998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Please use the exact information shown in this example to fill out your own application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428C17-04C2-448F-B274-6DA9BD7B7438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8187397" y="2321169"/>
            <a:ext cx="1681089" cy="2588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41CE0D-C8B8-44ED-BE23-844C4C4A7EDE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8060788" y="4501662"/>
            <a:ext cx="562707" cy="1008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26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F2E4-FD1E-4B86-8AA9-2A2B6F95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49BF7-CC13-432E-A964-33FA54DC5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E0D9D-DA2E-49E6-A097-2C9977E39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114300"/>
            <a:ext cx="11096625" cy="662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6F163-EA9B-4BBD-9A6F-9F001922EAA5}"/>
              </a:ext>
            </a:extLst>
          </p:cNvPr>
          <p:cNvSpPr txBox="1"/>
          <p:nvPr/>
        </p:nvSpPr>
        <p:spPr>
          <a:xfrm>
            <a:off x="98474" y="1491175"/>
            <a:ext cx="1800664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 your flight itinerary to fill out this section. Please be very cautious to use the right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C4D0F-098D-4199-A0EC-ECA1F42C08C4}"/>
              </a:ext>
            </a:extLst>
          </p:cNvPr>
          <p:cNvSpPr txBox="1"/>
          <p:nvPr/>
        </p:nvSpPr>
        <p:spPr>
          <a:xfrm>
            <a:off x="98474" y="4079631"/>
            <a:ext cx="1688123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Please check the information in your invitation letter and use that to fill out this section</a:t>
            </a:r>
          </a:p>
        </p:txBody>
      </p:sp>
    </p:spTree>
    <p:extLst>
      <p:ext uri="{BB962C8B-B14F-4D97-AF65-F5344CB8AC3E}">
        <p14:creationId xmlns:p14="http://schemas.microsoft.com/office/powerpoint/2010/main" val="103886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4193-52A4-42A7-AB7D-727CAB30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79933-A58F-4A4E-B13F-F10F1C51A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ECF2F-0851-4A52-B721-B123F3A11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9537"/>
            <a:ext cx="11430000" cy="6638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9C3D7C-7B91-42E4-914B-07B2285829BD}"/>
              </a:ext>
            </a:extLst>
          </p:cNvPr>
          <p:cNvSpPr txBox="1"/>
          <p:nvPr/>
        </p:nvSpPr>
        <p:spPr>
          <a:xfrm>
            <a:off x="8046719" y="3429000"/>
            <a:ext cx="267286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Please use your own personal information to fill out this section</a:t>
            </a:r>
          </a:p>
        </p:txBody>
      </p:sp>
    </p:spTree>
    <p:extLst>
      <p:ext uri="{BB962C8B-B14F-4D97-AF65-F5344CB8AC3E}">
        <p14:creationId xmlns:p14="http://schemas.microsoft.com/office/powerpoint/2010/main" val="144054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E93C2D-AE5D-49FC-A9E1-B44870F38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3" y="268971"/>
            <a:ext cx="7772400" cy="5419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6E8FE8-BE16-4D92-A85F-B523A19B37A7}"/>
              </a:ext>
            </a:extLst>
          </p:cNvPr>
          <p:cNvSpPr txBox="1"/>
          <p:nvPr/>
        </p:nvSpPr>
        <p:spPr>
          <a:xfrm>
            <a:off x="8406618" y="3147646"/>
            <a:ext cx="267286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Please use your own personal information to fill out this section</a:t>
            </a:r>
          </a:p>
        </p:txBody>
      </p:sp>
    </p:spTree>
    <p:extLst>
      <p:ext uri="{BB962C8B-B14F-4D97-AF65-F5344CB8AC3E}">
        <p14:creationId xmlns:p14="http://schemas.microsoft.com/office/powerpoint/2010/main" val="359641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ADF3D8-9CA6-4A18-89DA-3239217F4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35" y="1404937"/>
            <a:ext cx="8953500" cy="4048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25CA76-974E-4A18-8815-9A4749F661AD}"/>
              </a:ext>
            </a:extLst>
          </p:cNvPr>
          <p:cNvSpPr txBox="1"/>
          <p:nvPr/>
        </p:nvSpPr>
        <p:spPr>
          <a:xfrm>
            <a:off x="8406618" y="3147646"/>
            <a:ext cx="267286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Please use your own personal information to fill out this section</a:t>
            </a:r>
          </a:p>
        </p:txBody>
      </p:sp>
    </p:spTree>
    <p:extLst>
      <p:ext uri="{BB962C8B-B14F-4D97-AF65-F5344CB8AC3E}">
        <p14:creationId xmlns:p14="http://schemas.microsoft.com/office/powerpoint/2010/main" val="276169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CF8A69-0B51-4BFA-8EEC-4A5BFEACC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1" y="80962"/>
            <a:ext cx="7515225" cy="6696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87778B-BC57-4B1C-B0E7-192B800403C9}"/>
              </a:ext>
            </a:extLst>
          </p:cNvPr>
          <p:cNvSpPr txBox="1"/>
          <p:nvPr/>
        </p:nvSpPr>
        <p:spPr>
          <a:xfrm>
            <a:off x="8609428" y="1308295"/>
            <a:ext cx="2461846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Upload your passport photo and passport copy here.</a:t>
            </a:r>
          </a:p>
          <a:p>
            <a:endParaRPr lang="en-US" dirty="0"/>
          </a:p>
          <a:p>
            <a:r>
              <a:rPr lang="en-US" dirty="0"/>
              <a:t>Note: it is very difficult to fix if you upload documents to the wrong field.  Please double check before uploading</a:t>
            </a:r>
          </a:p>
        </p:txBody>
      </p:sp>
    </p:spTree>
    <p:extLst>
      <p:ext uri="{BB962C8B-B14F-4D97-AF65-F5344CB8AC3E}">
        <p14:creationId xmlns:p14="http://schemas.microsoft.com/office/powerpoint/2010/main" val="3222044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3619A17A6394AB48AE4F27FC2CB9B" ma:contentTypeVersion="8" ma:contentTypeDescription="Create a new document." ma:contentTypeScope="" ma:versionID="92aba5f330392fd8d989a091c5b4e289">
  <xsd:schema xmlns:xsd="http://www.w3.org/2001/XMLSchema" xmlns:xs="http://www.w3.org/2001/XMLSchema" xmlns:p="http://schemas.microsoft.com/office/2006/metadata/properties" xmlns:ns2="d592a358-000f-415d-80de-2ffcc011bbcc" xmlns:ns3="cbc6d95b-4f3e-4aef-822c-759093850b94" targetNamespace="http://schemas.microsoft.com/office/2006/metadata/properties" ma:root="true" ma:fieldsID="3b047c6b3fd74e877729336fb51037e7" ns2:_="" ns3:_="">
    <xsd:import namespace="d592a358-000f-415d-80de-2ffcc011bbcc"/>
    <xsd:import namespace="cbc6d95b-4f3e-4aef-822c-759093850b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2a358-000f-415d-80de-2ffcc011bb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6d95b-4f3e-4aef-822c-759093850b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3EEAF2-99B4-4BA3-8F1D-E0C6ABAB05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92a358-000f-415d-80de-2ffcc011bbcc"/>
    <ds:schemaRef ds:uri="cbc6d95b-4f3e-4aef-822c-759093850b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336AE-591F-4CA8-9B6E-26DB7881A1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4F5222-E581-4B8F-97F2-C24CF2F5BCAA}">
  <ds:schemaRefs>
    <ds:schemaRef ds:uri="http://purl.org/dc/terms/"/>
    <ds:schemaRef ds:uri="cbc6d95b-4f3e-4aef-822c-759093850b94"/>
    <ds:schemaRef ds:uri="http://purl.org/dc/dcmitype/"/>
    <ds:schemaRef ds:uri="d592a358-000f-415d-80de-2ffcc011bb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360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Ethiopia Visa Guidance</vt:lpstr>
      <vt:lpstr>PowerPoint Presentation</vt:lpstr>
      <vt:lpstr>Register for a visa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Figueroa, Maria</dc:creator>
  <cp:lastModifiedBy>Figueroa, Maria</cp:lastModifiedBy>
  <cp:revision>10</cp:revision>
  <dcterms:created xsi:type="dcterms:W3CDTF">2018-10-02T16:41:06Z</dcterms:created>
  <dcterms:modified xsi:type="dcterms:W3CDTF">2019-02-27T20:13:13Z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0x010100C8C3619A17A6394AB48AE4F27FC2CB9B</vt:lpwstr>
  </property>
</Properties>
</file>